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1" r:id="rId1"/>
    <p:sldMasterId id="2147483661" r:id="rId2"/>
    <p:sldMasterId id="2147483663" r:id="rId3"/>
  </p:sldMasterIdLst>
  <p:notesMasterIdLst>
    <p:notesMasterId r:id="rId125"/>
  </p:notesMasterIdLst>
  <p:sldIdLst>
    <p:sldId id="310" r:id="rId4"/>
    <p:sldId id="309" r:id="rId5"/>
    <p:sldId id="554" r:id="rId6"/>
    <p:sldId id="555" r:id="rId7"/>
    <p:sldId id="556" r:id="rId8"/>
    <p:sldId id="557" r:id="rId9"/>
    <p:sldId id="558" r:id="rId10"/>
    <p:sldId id="559" r:id="rId11"/>
    <p:sldId id="560" r:id="rId12"/>
    <p:sldId id="561" r:id="rId13"/>
    <p:sldId id="568" r:id="rId14"/>
    <p:sldId id="581" r:id="rId15"/>
    <p:sldId id="564" r:id="rId16"/>
    <p:sldId id="569" r:id="rId17"/>
    <p:sldId id="570" r:id="rId18"/>
    <p:sldId id="571" r:id="rId19"/>
    <p:sldId id="572" r:id="rId20"/>
    <p:sldId id="579" r:id="rId21"/>
    <p:sldId id="573" r:id="rId22"/>
    <p:sldId id="574" r:id="rId23"/>
    <p:sldId id="575" r:id="rId24"/>
    <p:sldId id="576" r:id="rId25"/>
    <p:sldId id="577" r:id="rId26"/>
    <p:sldId id="578" r:id="rId27"/>
    <p:sldId id="461" r:id="rId28"/>
    <p:sldId id="613" r:id="rId29"/>
    <p:sldId id="443" r:id="rId30"/>
    <p:sldId id="444" r:id="rId31"/>
    <p:sldId id="445" r:id="rId32"/>
    <p:sldId id="580" r:id="rId33"/>
    <p:sldId id="447" r:id="rId34"/>
    <p:sldId id="460" r:id="rId35"/>
    <p:sldId id="448" r:id="rId36"/>
    <p:sldId id="449" r:id="rId37"/>
    <p:sldId id="456" r:id="rId38"/>
    <p:sldId id="511" r:id="rId39"/>
    <p:sldId id="482" r:id="rId40"/>
    <p:sldId id="483" r:id="rId41"/>
    <p:sldId id="486" r:id="rId42"/>
    <p:sldId id="484" r:id="rId43"/>
    <p:sldId id="487" r:id="rId44"/>
    <p:sldId id="488" r:id="rId45"/>
    <p:sldId id="489" r:id="rId46"/>
    <p:sldId id="490" r:id="rId47"/>
    <p:sldId id="512" r:id="rId48"/>
    <p:sldId id="492" r:id="rId49"/>
    <p:sldId id="612" r:id="rId50"/>
    <p:sldId id="493" r:id="rId51"/>
    <p:sldId id="495" r:id="rId52"/>
    <p:sldId id="496" r:id="rId53"/>
    <p:sldId id="497" r:id="rId54"/>
    <p:sldId id="506" r:id="rId55"/>
    <p:sldId id="507" r:id="rId56"/>
    <p:sldId id="508" r:id="rId57"/>
    <p:sldId id="509" r:id="rId58"/>
    <p:sldId id="499" r:id="rId59"/>
    <p:sldId id="525" r:id="rId60"/>
    <p:sldId id="500" r:id="rId61"/>
    <p:sldId id="502" r:id="rId62"/>
    <p:sldId id="503" r:id="rId63"/>
    <p:sldId id="505" r:id="rId64"/>
    <p:sldId id="582" r:id="rId65"/>
    <p:sldId id="583" r:id="rId66"/>
    <p:sldId id="584" r:id="rId67"/>
    <p:sldId id="585" r:id="rId68"/>
    <p:sldId id="587" r:id="rId69"/>
    <p:sldId id="513" r:id="rId70"/>
    <p:sldId id="516" r:id="rId71"/>
    <p:sldId id="517" r:id="rId72"/>
    <p:sldId id="518" r:id="rId73"/>
    <p:sldId id="526" r:id="rId74"/>
    <p:sldId id="528" r:id="rId75"/>
    <p:sldId id="514" r:id="rId76"/>
    <p:sldId id="586" r:id="rId77"/>
    <p:sldId id="589" r:id="rId78"/>
    <p:sldId id="588" r:id="rId79"/>
    <p:sldId id="614" r:id="rId80"/>
    <p:sldId id="590" r:id="rId81"/>
    <p:sldId id="602" r:id="rId82"/>
    <p:sldId id="591" r:id="rId83"/>
    <p:sldId id="592" r:id="rId84"/>
    <p:sldId id="593" r:id="rId85"/>
    <p:sldId id="594" r:id="rId86"/>
    <p:sldId id="595" r:id="rId87"/>
    <p:sldId id="596" r:id="rId88"/>
    <p:sldId id="597" r:id="rId89"/>
    <p:sldId id="598" r:id="rId90"/>
    <p:sldId id="599" r:id="rId91"/>
    <p:sldId id="600" r:id="rId92"/>
    <p:sldId id="601" r:id="rId93"/>
    <p:sldId id="603" r:id="rId94"/>
    <p:sldId id="604" r:id="rId95"/>
    <p:sldId id="605" r:id="rId96"/>
    <p:sldId id="606" r:id="rId97"/>
    <p:sldId id="607" r:id="rId98"/>
    <p:sldId id="608" r:id="rId99"/>
    <p:sldId id="618" r:id="rId100"/>
    <p:sldId id="619" r:id="rId101"/>
    <p:sldId id="620" r:id="rId102"/>
    <p:sldId id="621" r:id="rId103"/>
    <p:sldId id="628" r:id="rId104"/>
    <p:sldId id="629" r:id="rId105"/>
    <p:sldId id="630" r:id="rId106"/>
    <p:sldId id="631" r:id="rId107"/>
    <p:sldId id="632" r:id="rId108"/>
    <p:sldId id="633" r:id="rId109"/>
    <p:sldId id="635" r:id="rId110"/>
    <p:sldId id="636" r:id="rId111"/>
    <p:sldId id="634" r:id="rId112"/>
    <p:sldId id="622" r:id="rId113"/>
    <p:sldId id="623" r:id="rId114"/>
    <p:sldId id="624" r:id="rId115"/>
    <p:sldId id="625" r:id="rId116"/>
    <p:sldId id="626" r:id="rId117"/>
    <p:sldId id="610" r:id="rId118"/>
    <p:sldId id="617" r:id="rId119"/>
    <p:sldId id="615" r:id="rId120"/>
    <p:sldId id="627" r:id="rId121"/>
    <p:sldId id="536" r:id="rId122"/>
    <p:sldId id="537" r:id="rId123"/>
    <p:sldId id="609" r:id="rId124"/>
  </p:sldIdLst>
  <p:sldSz cx="9906000" cy="6858000" type="A4"/>
  <p:notesSz cx="677545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66"/>
    <a:srgbClr val="0000FF"/>
    <a:srgbClr val="000066"/>
    <a:srgbClr val="FFC000"/>
    <a:srgbClr val="7F7F7F"/>
    <a:srgbClr val="99CCFF"/>
    <a:srgbClr val="FFFFF1"/>
    <a:srgbClr val="66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9503" autoAdjust="0"/>
  </p:normalViewPr>
  <p:slideViewPr>
    <p:cSldViewPr>
      <p:cViewPr varScale="1">
        <p:scale>
          <a:sx n="97" d="100"/>
          <a:sy n="97" d="100"/>
        </p:scale>
        <p:origin x="1260" y="7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notesViewPr>
    <p:cSldViewPr>
      <p:cViewPr varScale="1">
        <p:scale>
          <a:sx n="75" d="100"/>
          <a:sy n="75" d="100"/>
        </p:scale>
        <p:origin x="-3354" y="-108"/>
      </p:cViewPr>
      <p:guideLst>
        <p:guide orient="horz" pos="3120"/>
        <p:guide pos="2134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6767" cy="49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02" tIns="45601" rIns="91202" bIns="4560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7101" y="0"/>
            <a:ext cx="2936767" cy="49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02" tIns="45601" rIns="91202" bIns="4560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6438" y="742950"/>
            <a:ext cx="5364162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229" y="4705073"/>
            <a:ext cx="5420993" cy="445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02" tIns="45601" rIns="91202" bIns="456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562"/>
            <a:ext cx="2936767" cy="49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02" tIns="45601" rIns="91202" bIns="4560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7101" y="9408562"/>
            <a:ext cx="2936767" cy="49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202" tIns="45601" rIns="91202" bIns="4560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AC6761D-2268-4366-B164-8831D9A5D9B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82588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1018" indent="-285007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0028" indent="-228006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96039" indent="-228006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2051" indent="-228006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08062" indent="-228006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64073" indent="-228006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0085" indent="-228006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76096" indent="-228006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DD03F36E-DF6C-4DFD-8AC9-4436F9867291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>
                <a:spcBef>
                  <a:spcPct val="0"/>
                </a:spcBef>
              </a:pPr>
              <a:t>0</a:t>
            </a:fld>
            <a:endParaRPr lang="en-US" altLang="ko-KR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79261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210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478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15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 userDrawn="1"/>
        </p:nvSpPr>
        <p:spPr bwMode="auto">
          <a:xfrm>
            <a:off x="0" y="6632575"/>
            <a:ext cx="99060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624" tIns="44517" rIns="90624" bIns="44517">
            <a:spAutoFit/>
          </a:bodyPr>
          <a:lstStyle>
            <a:lvl1pPr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15988"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373188"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831975"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2891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7463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2035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6607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0" latinLnBrk="0" hangingPunct="0">
              <a:lnSpc>
                <a:spcPct val="90000"/>
              </a:lnSpc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fld id="{F306BE21-20B3-4065-AAD6-DF066EB095FF}" type="slidenum">
              <a:rPr kumimoji="0" lang="en-US" altLang="ko-KR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 eaLnBrk="0" latinLnBrk="0" hangingPunct="0">
                <a:lnSpc>
                  <a:spcPct val="90000"/>
                </a:lnSpc>
                <a:defRPr/>
              </a:pPr>
              <a:t>‹#›</a:t>
            </a:fld>
            <a:r>
              <a:rPr kumimoji="0" lang="en-US" altLang="ko-KR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sp>
        <p:nvSpPr>
          <p:cNvPr id="1027" name="Rectangle 5"/>
          <p:cNvSpPr>
            <a:spLocks noChangeArrowheads="1"/>
          </p:cNvSpPr>
          <p:nvPr userDrawn="1"/>
        </p:nvSpPr>
        <p:spPr bwMode="auto">
          <a:xfrm>
            <a:off x="0" y="3082409"/>
            <a:ext cx="990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endParaRPr lang="ko-KR" altLang="en-US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angle 35"/>
          <p:cNvSpPr>
            <a:spLocks noChangeArrowheads="1"/>
          </p:cNvSpPr>
          <p:nvPr userDrawn="1"/>
        </p:nvSpPr>
        <p:spPr bwMode="auto">
          <a:xfrm>
            <a:off x="128588" y="765175"/>
            <a:ext cx="9648825" cy="58229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20000"/>
              </a:lnSpc>
              <a:buFont typeface="맑은 고딕" pitchFamily="50" charset="-127"/>
              <a:buChar char="•"/>
              <a:defRPr/>
            </a:pPr>
            <a:endParaRPr lang="ko-KR" altLang="en-US" sz="10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 userDrawn="1"/>
        </p:nvSpPr>
        <p:spPr bwMode="auto">
          <a:xfrm>
            <a:off x="6600767" y="477548"/>
            <a:ext cx="69570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fld id="{0E6F58D0-F565-48B1-A3B8-D7DC4AADFC53}" type="datetime1">
              <a:rPr lang="ko-KR" altLang="en-US" sz="1000" b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2015-02-27</a:t>
            </a:fld>
            <a:endParaRPr lang="ko-KR" altLang="en-US" sz="10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9"/>
          <p:cNvSpPr>
            <a:spLocks noChangeArrowheads="1"/>
          </p:cNvSpPr>
          <p:nvPr userDrawn="1"/>
        </p:nvSpPr>
        <p:spPr bwMode="auto">
          <a:xfrm>
            <a:off x="0" y="6588125"/>
            <a:ext cx="99060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624" tIns="44517" rIns="90624" bIns="44517">
            <a:spAutoFit/>
          </a:bodyPr>
          <a:lstStyle>
            <a:lvl1pPr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15988"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373188"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831975"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2891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7463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2035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6607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0" latinLnBrk="0" hangingPunct="0">
              <a:lnSpc>
                <a:spcPct val="90000"/>
              </a:lnSpc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fld id="{85E58CCC-38DC-4284-A021-FFEF17B27D5F}" type="slidenum">
              <a:rPr kumimoji="0" lang="en-US" altLang="ko-KR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 eaLnBrk="0" latinLnBrk="0" hangingPunct="0">
                <a:lnSpc>
                  <a:spcPct val="90000"/>
                </a:lnSpc>
                <a:defRPr/>
              </a:pPr>
              <a:t>‹#›</a:t>
            </a:fld>
            <a:r>
              <a:rPr kumimoji="0" lang="en-US" altLang="ko-KR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sp>
        <p:nvSpPr>
          <p:cNvPr id="2051" name="Line 53"/>
          <p:cNvSpPr>
            <a:spLocks noChangeShapeType="1"/>
          </p:cNvSpPr>
          <p:nvPr userDrawn="1"/>
        </p:nvSpPr>
        <p:spPr bwMode="auto">
          <a:xfrm>
            <a:off x="273050" y="492125"/>
            <a:ext cx="9432925" cy="1588"/>
          </a:xfrm>
          <a:prstGeom prst="line">
            <a:avLst/>
          </a:prstGeom>
          <a:noFill/>
          <a:ln w="28575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2" name="Text Box 54"/>
          <p:cNvSpPr txBox="1">
            <a:spLocks noChangeArrowheads="1"/>
          </p:cNvSpPr>
          <p:nvPr userDrawn="1"/>
        </p:nvSpPr>
        <p:spPr bwMode="auto">
          <a:xfrm>
            <a:off x="274638" y="203200"/>
            <a:ext cx="3173412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 smtClean="0">
                <a:latin typeface="맑은 고딕" pitchFamily="50" charset="-127"/>
                <a:ea typeface="맑은 고딕" pitchFamily="50" charset="-127"/>
              </a:rPr>
              <a:t>차세대 </a:t>
            </a:r>
            <a:r>
              <a:rPr lang="en-US" altLang="ko-KR" sz="1200" b="1" smtClean="0">
                <a:latin typeface="맑은 고딕" pitchFamily="50" charset="-127"/>
                <a:ea typeface="맑은 고딕" pitchFamily="50" charset="-127"/>
              </a:rPr>
              <a:t>EDMS </a:t>
            </a:r>
            <a:r>
              <a:rPr lang="ko-KR" altLang="en-US" sz="1200" b="1" smtClean="0">
                <a:latin typeface="맑은 고딕" pitchFamily="50" charset="-127"/>
                <a:ea typeface="맑은 고딕" pitchFamily="50" charset="-127"/>
              </a:rPr>
              <a:t>구축 프로젝트</a:t>
            </a:r>
          </a:p>
        </p:txBody>
      </p:sp>
      <p:sp>
        <p:nvSpPr>
          <p:cNvPr id="2053" name="Text Box 55"/>
          <p:cNvSpPr txBox="1">
            <a:spLocks noChangeArrowheads="1"/>
          </p:cNvSpPr>
          <p:nvPr userDrawn="1"/>
        </p:nvSpPr>
        <p:spPr bwMode="auto">
          <a:xfrm>
            <a:off x="6516688" y="203200"/>
            <a:ext cx="3173412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lang="ko-KR" altLang="en-US" sz="1200" b="1" smtClean="0">
                <a:latin typeface="맑은 고딕" pitchFamily="50" charset="-127"/>
                <a:ea typeface="맑은 고딕" pitchFamily="50" charset="-127"/>
              </a:rPr>
              <a:t>화면 설계서 </a:t>
            </a:r>
            <a:r>
              <a:rPr lang="en-US" altLang="ko-KR" sz="1200" b="1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smtClean="0">
                <a:latin typeface="맑은 고딕" pitchFamily="50" charset="-127"/>
                <a:ea typeface="맑은 고딕" pitchFamily="50" charset="-127"/>
              </a:rPr>
              <a:t>일반사용자</a:t>
            </a:r>
            <a:r>
              <a:rPr lang="en-US" altLang="ko-KR" sz="1200" b="1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1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6632575"/>
            <a:ext cx="99060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624" tIns="44517" rIns="90624" bIns="44517">
            <a:spAutoFit/>
          </a:bodyPr>
          <a:lstStyle>
            <a:lvl1pPr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915988"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373188"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831975" defTabSz="915988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2891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7463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2035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660775" defTabSz="915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0" latinLnBrk="0" hangingPunct="0">
              <a:lnSpc>
                <a:spcPct val="90000"/>
              </a:lnSpc>
              <a:defRPr/>
            </a:pPr>
            <a:r>
              <a:rPr kumimoji="0" lang="en-US" altLang="ko-KR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fld id="{F306BE21-20B3-4065-AAD6-DF066EB095FF}" type="slidenum">
              <a:rPr kumimoji="0" lang="en-US" altLang="ko-KR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ctr" eaLnBrk="0" latinLnBrk="0" hangingPunct="0">
                <a:lnSpc>
                  <a:spcPct val="90000"/>
                </a:lnSpc>
                <a:defRPr/>
              </a:pPr>
              <a:t>‹#›</a:t>
            </a:fld>
            <a:r>
              <a:rPr kumimoji="0" lang="en-US" altLang="ko-KR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88.png"/><Relationship Id="rId7" Type="http://schemas.openxmlformats.org/officeDocument/2006/relationships/image" Target="../media/image21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114.png"/><Relationship Id="rId9" Type="http://schemas.openxmlformats.org/officeDocument/2006/relationships/image" Target="../media/image20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88.png"/><Relationship Id="rId7" Type="http://schemas.openxmlformats.org/officeDocument/2006/relationships/image" Target="../media/image21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11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88.png"/><Relationship Id="rId7" Type="http://schemas.openxmlformats.org/officeDocument/2006/relationships/image" Target="../media/image21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11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88.png"/><Relationship Id="rId7" Type="http://schemas.openxmlformats.org/officeDocument/2006/relationships/image" Target="../media/image21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11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88.png"/><Relationship Id="rId7" Type="http://schemas.openxmlformats.org/officeDocument/2006/relationships/image" Target="../media/image21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11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88.png"/><Relationship Id="rId7" Type="http://schemas.openxmlformats.org/officeDocument/2006/relationships/image" Target="../media/image21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11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88.png"/><Relationship Id="rId7" Type="http://schemas.openxmlformats.org/officeDocument/2006/relationships/image" Target="../media/image21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11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gif"/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.png"/><Relationship Id="rId5" Type="http://schemas.openxmlformats.org/officeDocument/2006/relationships/image" Target="../media/image204.png"/><Relationship Id="rId10" Type="http://schemas.openxmlformats.org/officeDocument/2006/relationships/image" Target="../media/image206.png"/><Relationship Id="rId4" Type="http://schemas.openxmlformats.org/officeDocument/2006/relationships/image" Target="../media/image114.png"/><Relationship Id="rId9" Type="http://schemas.openxmlformats.org/officeDocument/2006/relationships/image" Target="../media/image20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gif"/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04.png"/><Relationship Id="rId10" Type="http://schemas.openxmlformats.org/officeDocument/2006/relationships/image" Target="../media/image206.png"/><Relationship Id="rId4" Type="http://schemas.openxmlformats.org/officeDocument/2006/relationships/image" Target="../media/image114.png"/><Relationship Id="rId9" Type="http://schemas.openxmlformats.org/officeDocument/2006/relationships/image" Target="../media/image20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88.png"/><Relationship Id="rId7" Type="http://schemas.openxmlformats.org/officeDocument/2006/relationships/image" Target="../media/image221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38.png"/><Relationship Id="rId10" Type="http://schemas.openxmlformats.org/officeDocument/2006/relationships/image" Target="../media/image66.png"/><Relationship Id="rId4" Type="http://schemas.openxmlformats.org/officeDocument/2006/relationships/image" Target="../media/image36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2.png"/><Relationship Id="rId7" Type="http://schemas.openxmlformats.org/officeDocument/2006/relationships/image" Target="../media/image3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gif"/><Relationship Id="rId13" Type="http://schemas.openxmlformats.org/officeDocument/2006/relationships/image" Target="../media/image118.png"/><Relationship Id="rId18" Type="http://schemas.openxmlformats.org/officeDocument/2006/relationships/image" Target="../media/image65.png"/><Relationship Id="rId3" Type="http://schemas.openxmlformats.org/officeDocument/2006/relationships/image" Target="../media/image87.png"/><Relationship Id="rId21" Type="http://schemas.openxmlformats.org/officeDocument/2006/relationships/image" Target="../media/image124.png"/><Relationship Id="rId7" Type="http://schemas.openxmlformats.org/officeDocument/2006/relationships/image" Target="../media/image89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86.png"/><Relationship Id="rId16" Type="http://schemas.openxmlformats.org/officeDocument/2006/relationships/image" Target="../media/image121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6.gif"/><Relationship Id="rId5" Type="http://schemas.openxmlformats.org/officeDocument/2006/relationships/image" Target="../media/image88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66.png"/><Relationship Id="rId4" Type="http://schemas.openxmlformats.org/officeDocument/2006/relationships/image" Target="../media/image111.gif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jpeg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64.png"/><Relationship Id="rId7" Type="http://schemas.openxmlformats.org/officeDocument/2006/relationships/image" Target="../media/image150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87.png"/><Relationship Id="rId7" Type="http://schemas.openxmlformats.org/officeDocument/2006/relationships/image" Target="../media/image116.gif"/><Relationship Id="rId12" Type="http://schemas.openxmlformats.org/officeDocument/2006/relationships/image" Target="../media/image16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62.png"/><Relationship Id="rId5" Type="http://schemas.openxmlformats.org/officeDocument/2006/relationships/image" Target="../media/image89.png"/><Relationship Id="rId10" Type="http://schemas.openxmlformats.org/officeDocument/2006/relationships/image" Target="../media/image161.png"/><Relationship Id="rId4" Type="http://schemas.openxmlformats.org/officeDocument/2006/relationships/image" Target="../media/image158.gif"/><Relationship Id="rId9" Type="http://schemas.openxmlformats.org/officeDocument/2006/relationships/image" Target="../media/image1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16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2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5.png"/><Relationship Id="rId7" Type="http://schemas.openxmlformats.org/officeDocument/2006/relationships/image" Target="../media/image17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7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5" Type="http://schemas.openxmlformats.org/officeDocument/2006/relationships/image" Target="../media/image194.png"/><Relationship Id="rId4" Type="http://schemas.openxmlformats.org/officeDocument/2006/relationships/image" Target="../media/image18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5" Type="http://schemas.openxmlformats.org/officeDocument/2006/relationships/image" Target="../media/image194.png"/><Relationship Id="rId4" Type="http://schemas.openxmlformats.org/officeDocument/2006/relationships/image" Target="../media/image18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2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90.png"/><Relationship Id="rId4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88.png"/><Relationship Id="rId7" Type="http://schemas.openxmlformats.org/officeDocument/2006/relationships/image" Target="../media/image116.gif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11" Type="http://schemas.openxmlformats.org/officeDocument/2006/relationships/image" Target="../media/image208.png"/><Relationship Id="rId5" Type="http://schemas.openxmlformats.org/officeDocument/2006/relationships/image" Target="../media/image204.png"/><Relationship Id="rId10" Type="http://schemas.openxmlformats.org/officeDocument/2006/relationships/image" Target="../media/image207.png"/><Relationship Id="rId4" Type="http://schemas.openxmlformats.org/officeDocument/2006/relationships/image" Target="../media/image114.png"/><Relationship Id="rId9" Type="http://schemas.openxmlformats.org/officeDocument/2006/relationships/image" Target="../media/image20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88.png"/><Relationship Id="rId7" Type="http://schemas.openxmlformats.org/officeDocument/2006/relationships/image" Target="../media/image116.gif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11" Type="http://schemas.openxmlformats.org/officeDocument/2006/relationships/image" Target="../media/image208.png"/><Relationship Id="rId5" Type="http://schemas.openxmlformats.org/officeDocument/2006/relationships/image" Target="../media/image204.png"/><Relationship Id="rId10" Type="http://schemas.openxmlformats.org/officeDocument/2006/relationships/image" Target="../media/image209.png"/><Relationship Id="rId4" Type="http://schemas.openxmlformats.org/officeDocument/2006/relationships/image" Target="../media/image114.png"/><Relationship Id="rId9" Type="http://schemas.openxmlformats.org/officeDocument/2006/relationships/image" Target="../media/image20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88.png"/><Relationship Id="rId7" Type="http://schemas.openxmlformats.org/officeDocument/2006/relationships/image" Target="../media/image116.gif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11" Type="http://schemas.openxmlformats.org/officeDocument/2006/relationships/image" Target="../media/image208.png"/><Relationship Id="rId5" Type="http://schemas.openxmlformats.org/officeDocument/2006/relationships/image" Target="../media/image204.png"/><Relationship Id="rId10" Type="http://schemas.openxmlformats.org/officeDocument/2006/relationships/image" Target="../media/image210.png"/><Relationship Id="rId4" Type="http://schemas.openxmlformats.org/officeDocument/2006/relationships/image" Target="../media/image114.png"/><Relationship Id="rId9" Type="http://schemas.openxmlformats.org/officeDocument/2006/relationships/image" Target="../media/image2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649538" y="3213100"/>
            <a:ext cx="7072312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415" tIns="34208" rIns="68415" bIns="34208">
            <a:spAutoFit/>
          </a:bodyPr>
          <a:lstStyle>
            <a:lvl1pPr defTabSz="9572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9572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9572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9572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9572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50000"/>
              </a:lnSpc>
              <a:spcBef>
                <a:spcPct val="50000"/>
              </a:spcBef>
            </a:pPr>
            <a:r>
              <a:rPr lang="ko-KR" altLang="en-US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차세대 </a:t>
            </a:r>
            <a:r>
              <a:rPr lang="en-US" altLang="ko-KR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EDMS </a:t>
            </a:r>
            <a:r>
              <a:rPr lang="ko-KR" altLang="en-US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구축 프로젝트</a:t>
            </a:r>
            <a:br>
              <a:rPr lang="ko-KR" altLang="en-US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</a:br>
            <a:r>
              <a:rPr lang="ko-KR" altLang="en-US" sz="3000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화면 </a:t>
            </a:r>
            <a:r>
              <a:rPr lang="ko-KR" altLang="en-US" sz="3000" smtClean="0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설계서</a:t>
            </a:r>
            <a:r>
              <a:rPr lang="en-US" altLang="ko-KR" sz="3000" smtClean="0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3000" smtClean="0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일반사용자</a:t>
            </a:r>
            <a:r>
              <a:rPr lang="en-US" altLang="ko-KR" sz="3000" smtClean="0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3000">
              <a:solidFill>
                <a:srgbClr val="1C1C1C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75" name="Line 3"/>
          <p:cNvSpPr>
            <a:spLocks noChangeShapeType="1"/>
          </p:cNvSpPr>
          <p:nvPr/>
        </p:nvSpPr>
        <p:spPr bwMode="auto">
          <a:xfrm>
            <a:off x="1435100" y="4581525"/>
            <a:ext cx="8205788" cy="0"/>
          </a:xfrm>
          <a:prstGeom prst="line">
            <a:avLst/>
          </a:prstGeom>
          <a:noFill/>
          <a:ln w="19050" cap="rnd">
            <a:solidFill>
              <a:srgbClr val="777777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4864100" y="4719638"/>
            <a:ext cx="4857750" cy="133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ko-KR" altLang="en-US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프로젝트 단계 </a:t>
            </a:r>
            <a:r>
              <a:rPr lang="en-US" altLang="ko-KR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설계</a:t>
            </a:r>
          </a:p>
          <a:p>
            <a:pPr algn="r" eaLnBrk="1" hangingPunct="1">
              <a:lnSpc>
                <a:spcPct val="150000"/>
              </a:lnSpc>
            </a:pPr>
            <a:r>
              <a:rPr lang="ko-KR" altLang="en-US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문서 </a:t>
            </a:r>
            <a:r>
              <a:rPr lang="en-US" altLang="ko-KR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ID : EDM-DE-03</a:t>
            </a:r>
          </a:p>
          <a:p>
            <a:pPr algn="r" eaLnBrk="1" hangingPunct="1">
              <a:lnSpc>
                <a:spcPct val="150000"/>
              </a:lnSpc>
            </a:pPr>
            <a:r>
              <a:rPr lang="en-US" altLang="ko-KR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Ver </a:t>
            </a:r>
            <a:r>
              <a:rPr lang="en-US" altLang="ko-KR" smtClean="0">
                <a:solidFill>
                  <a:srgbClr val="1C1C1C"/>
                </a:solidFill>
                <a:latin typeface="HY견고딕" pitchFamily="18" charset="-127"/>
                <a:ea typeface="HY견고딕" pitchFamily="18" charset="-127"/>
              </a:rPr>
              <a:t>1.1</a:t>
            </a:r>
            <a:endParaRPr lang="en-US" altLang="ko-KR">
              <a:solidFill>
                <a:srgbClr val="1C1C1C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7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7529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문서목록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 3/3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953725"/>
            <a:ext cx="6705745" cy="378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문서목록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3/3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7068235" y="1819275"/>
            <a:ext cx="262186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순서 변경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정렬항목에 </a:t>
            </a:r>
            <a:r>
              <a:rPr lang="en-US" altLang="ko-KR" sz="900" smtClean="0">
                <a:solidFill>
                  <a:srgbClr val="000000"/>
                </a:solidFill>
              </a:rPr>
              <a:t> </a:t>
            </a:r>
            <a:r>
              <a:rPr lang="ko-KR" altLang="en-US" sz="900" smtClean="0">
                <a:solidFill>
                  <a:srgbClr val="000000"/>
                </a:solidFill>
              </a:rPr>
              <a:t>아이콘표시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현재 정렬이 설정된  칼럼명에 색표시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컨택스트 메뉴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</a:t>
            </a:r>
            <a:r>
              <a:rPr lang="en-US" altLang="ko-KR" sz="90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마우스 우클릭시 </a:t>
            </a:r>
            <a:r>
              <a:rPr lang="en-US" altLang="ko-KR" sz="900" smtClean="0">
                <a:solidFill>
                  <a:srgbClr val="000000"/>
                </a:solidFill>
              </a:rPr>
              <a:t>Context Ment </a:t>
            </a:r>
            <a:r>
              <a:rPr lang="ko-KR" altLang="en-US" sz="900" smtClean="0">
                <a:solidFill>
                  <a:srgbClr val="000000"/>
                </a:solidFill>
              </a:rPr>
              <a:t>표시</a:t>
            </a: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수정</a:t>
            </a:r>
            <a:r>
              <a:rPr lang="en-US" altLang="ko-KR" sz="900" smtClean="0">
                <a:solidFill>
                  <a:srgbClr val="000000"/>
                </a:solidFill>
              </a:rPr>
              <a:t>|</a:t>
            </a:r>
            <a:r>
              <a:rPr lang="ko-KR" altLang="en-US" sz="900" smtClean="0">
                <a:solidFill>
                  <a:srgbClr val="000000"/>
                </a:solidFill>
              </a:rPr>
              <a:t>삭제</a:t>
            </a:r>
            <a:r>
              <a:rPr lang="en-US" altLang="ko-KR" sz="900" smtClean="0">
                <a:solidFill>
                  <a:srgbClr val="000000"/>
                </a:solidFill>
              </a:rPr>
              <a:t>|</a:t>
            </a:r>
            <a:r>
              <a:rPr lang="ko-KR" altLang="en-US" sz="900" smtClean="0">
                <a:solidFill>
                  <a:srgbClr val="000000"/>
                </a:solidFill>
              </a:rPr>
              <a:t>이동</a:t>
            </a:r>
            <a:r>
              <a:rPr lang="en-US" altLang="ko-KR" sz="900" smtClean="0">
                <a:solidFill>
                  <a:srgbClr val="000000"/>
                </a:solidFill>
              </a:rPr>
              <a:t>|</a:t>
            </a:r>
            <a:r>
              <a:rPr lang="ko-KR" altLang="en-US" sz="900" smtClean="0">
                <a:solidFill>
                  <a:srgbClr val="000000"/>
                </a:solidFill>
              </a:rPr>
              <a:t>복사</a:t>
            </a:r>
            <a:r>
              <a:rPr lang="en-US" altLang="ko-KR" sz="900" smtClean="0">
                <a:solidFill>
                  <a:srgbClr val="000000"/>
                </a:solidFill>
              </a:rPr>
              <a:t>|</a:t>
            </a:r>
            <a:r>
              <a:rPr lang="ko-KR" altLang="en-US" sz="900" smtClean="0">
                <a:solidFill>
                  <a:srgbClr val="000000"/>
                </a:solidFill>
              </a:rPr>
              <a:t>즐겨찾기 추가</a:t>
            </a:r>
            <a:r>
              <a:rPr lang="en-US" altLang="ko-KR" sz="900" smtClean="0">
                <a:solidFill>
                  <a:srgbClr val="000000"/>
                </a:solidFill>
              </a:rPr>
              <a:t>|</a:t>
            </a:r>
            <a:r>
              <a:rPr lang="ko-KR" altLang="en-US" sz="900" smtClean="0">
                <a:solidFill>
                  <a:srgbClr val="000000"/>
                </a:solidFill>
              </a:rPr>
              <a:t>작업카트 추가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문서함에 따라 메뉴 구성이 다름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추가기능 옵션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이동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복사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즐겨찾기 추가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작업카트 추가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문서함에 따라 추가 기능이 없거나 구성이 다름</a:t>
            </a: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</a:rPr>
              <a:t>첨부파일 조회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아이콘 선택시 첨부파일 조회창 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파일명 선택시 파일 조회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다운로드 아이콘 선택시 파일 저장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모두저장 선택시 모든 첨부파일 저장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+mn-ea"/>
                <a:ea typeface="+mn-ea"/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  <a:latin typeface="+mn-ea"/>
                <a:ea typeface="+mn-ea"/>
              </a:rPr>
              <a:t>관련문서 조회</a:t>
            </a:r>
            <a:r>
              <a:rPr lang="en-US" altLang="ko-KR" sz="900" b="1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900" smtClean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+mn-ea"/>
                <a:ea typeface="+mn-ea"/>
              </a:rPr>
              <a:t>아이콘 선택시 연결문서 조회창</a:t>
            </a:r>
            <a:r>
              <a:rPr lang="en-US" altLang="ko-KR" sz="900" smtClean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lang="en-US" altLang="ko-KR" sz="900" b="1" smtClean="0">
                <a:solidFill>
                  <a:srgbClr val="3333FF"/>
                </a:solidFill>
              </a:rPr>
              <a:t>- </a:t>
            </a:r>
            <a:r>
              <a:rPr lang="ko-KR" altLang="en-US" sz="900" smtClean="0"/>
              <a:t>관련문서</a:t>
            </a:r>
            <a:r>
              <a:rPr lang="en-US" altLang="ko-KR" sz="900" smtClean="0"/>
              <a:t> </a:t>
            </a:r>
            <a:r>
              <a:rPr lang="ko-KR" altLang="en-US" sz="900" smtClean="0"/>
              <a:t>권한이 없을 경우 아이콘 선택시</a:t>
            </a:r>
            <a:r>
              <a:rPr lang="en-US" altLang="ko-KR" sz="900" smtClean="0"/>
              <a:t> ‘</a:t>
            </a:r>
            <a:r>
              <a:rPr lang="ko-KR" altLang="en-US" sz="900" smtClean="0"/>
              <a:t>조회 권한이 없습니다</a:t>
            </a:r>
            <a:r>
              <a:rPr lang="en-US" altLang="ko-KR" sz="900" smtClean="0"/>
              <a:t>.’ </a:t>
            </a:r>
            <a:r>
              <a:rPr lang="ko-KR" altLang="en-US" sz="900" smtClean="0"/>
              <a:t>메시지 처리</a:t>
            </a:r>
            <a:endParaRPr lang="en-US" altLang="ko-KR" sz="900" smtClean="0"/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88115" y="149378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432720" y="243889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2590" y="1493785"/>
            <a:ext cx="904875" cy="70485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sp>
        <p:nvSpPr>
          <p:cNvPr id="11" name="타원 10"/>
          <p:cNvSpPr/>
          <p:nvPr/>
        </p:nvSpPr>
        <p:spPr>
          <a:xfrm>
            <a:off x="2072680" y="144878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32520" y="374403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2840" y="4599130"/>
            <a:ext cx="3150350" cy="78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꺾인 연결선 17"/>
          <p:cNvCxnSpPr>
            <a:endCxn id="8197" idx="0"/>
          </p:cNvCxnSpPr>
          <p:nvPr/>
        </p:nvCxnSpPr>
        <p:spPr>
          <a:xfrm>
            <a:off x="767537" y="2978950"/>
            <a:ext cx="4320478" cy="162018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4862990" y="441911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15" y="3924055"/>
            <a:ext cx="2150660" cy="838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타원 16"/>
          <p:cNvSpPr/>
          <p:nvPr/>
        </p:nvSpPr>
        <p:spPr>
          <a:xfrm>
            <a:off x="497505" y="3699030"/>
            <a:ext cx="360040" cy="31503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669007" y="1152853"/>
            <a:ext cx="2764713" cy="285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78425" y="1139977"/>
            <a:ext cx="2531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user_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문서목록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UI-3-1~3-5.psd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77230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부서원별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문서 보유현황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부서관리자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06451"/>
              </p:ext>
            </p:extLst>
          </p:nvPr>
        </p:nvGraphicFramePr>
        <p:xfrm>
          <a:off x="2492325" y="2329197"/>
          <a:ext cx="6791147" cy="334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525"/>
                <a:gridCol w="1221272"/>
                <a:gridCol w="1057206"/>
                <a:gridCol w="1134048"/>
                <a:gridCol w="1134048"/>
                <a:gridCol w="1134048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박주인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USER203)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박주인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(USER912)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44"/>
          <p:cNvGrpSpPr/>
          <p:nvPr/>
        </p:nvGrpSpPr>
        <p:grpSpPr>
          <a:xfrm>
            <a:off x="4624242" y="2393885"/>
            <a:ext cx="58728" cy="115438"/>
            <a:chOff x="3647855" y="2393885"/>
            <a:chExt cx="58728" cy="115438"/>
          </a:xfrm>
        </p:grpSpPr>
        <p:sp>
          <p:nvSpPr>
            <p:cNvPr id="46" name="이등변 삼각형 45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48"/>
          <p:cNvGrpSpPr/>
          <p:nvPr/>
        </p:nvGrpSpPr>
        <p:grpSpPr>
          <a:xfrm>
            <a:off x="3337759" y="2393885"/>
            <a:ext cx="58728" cy="115438"/>
            <a:chOff x="3647855" y="2393885"/>
            <a:chExt cx="58728" cy="115438"/>
          </a:xfrm>
        </p:grpSpPr>
        <p:sp>
          <p:nvSpPr>
            <p:cNvPr id="50" name="이등변 삼각형 49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7695" y="1808820"/>
            <a:ext cx="53054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그룹 1"/>
          <p:cNvGrpSpPr/>
          <p:nvPr/>
        </p:nvGrpSpPr>
        <p:grpSpPr>
          <a:xfrm>
            <a:off x="137465" y="1376458"/>
            <a:ext cx="2070134" cy="5084353"/>
            <a:chOff x="137465" y="1376458"/>
            <a:chExt cx="2070134" cy="508435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465" y="1376458"/>
              <a:ext cx="2070134" cy="5084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66" y="3527857"/>
              <a:ext cx="1478040" cy="193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0580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96724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로그인 이력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57490"/>
              </p:ext>
            </p:extLst>
          </p:nvPr>
        </p:nvGraphicFramePr>
        <p:xfrm>
          <a:off x="2492325" y="2329197"/>
          <a:ext cx="7051723" cy="334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98"/>
                <a:gridCol w="1017448"/>
                <a:gridCol w="1317835"/>
                <a:gridCol w="1413621"/>
                <a:gridCol w="1413621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접속일자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부서명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인증여부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effectLst/>
                        </a:rPr>
                        <a:t>2015-02-13 09:18:07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192.168.0.168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" name="그룹 44"/>
          <p:cNvGrpSpPr/>
          <p:nvPr/>
        </p:nvGrpSpPr>
        <p:grpSpPr>
          <a:xfrm>
            <a:off x="5133020" y="2393885"/>
            <a:ext cx="58728" cy="115438"/>
            <a:chOff x="3647855" y="2393885"/>
            <a:chExt cx="58728" cy="115438"/>
          </a:xfrm>
        </p:grpSpPr>
        <p:sp>
          <p:nvSpPr>
            <p:cNvPr id="46" name="이등변 삼각형 45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그룹 48"/>
          <p:cNvGrpSpPr/>
          <p:nvPr/>
        </p:nvGrpSpPr>
        <p:grpSpPr>
          <a:xfrm>
            <a:off x="3337759" y="2393885"/>
            <a:ext cx="58728" cy="115438"/>
            <a:chOff x="3647855" y="2393885"/>
            <a:chExt cx="58728" cy="115438"/>
          </a:xfrm>
        </p:grpSpPr>
        <p:sp>
          <p:nvSpPr>
            <p:cNvPr id="50" name="이등변 삼각형 49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7695" y="1808820"/>
            <a:ext cx="53054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65" y="1370914"/>
            <a:ext cx="2021130" cy="496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그룹 44"/>
          <p:cNvGrpSpPr/>
          <p:nvPr/>
        </p:nvGrpSpPr>
        <p:grpSpPr>
          <a:xfrm>
            <a:off x="3737865" y="2394412"/>
            <a:ext cx="58728" cy="115438"/>
            <a:chOff x="3647855" y="2393885"/>
            <a:chExt cx="58728" cy="115438"/>
          </a:xfrm>
        </p:grpSpPr>
        <p:sp>
          <p:nvSpPr>
            <p:cNvPr id="32" name="이등변 삼각형 31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44"/>
          <p:cNvGrpSpPr/>
          <p:nvPr/>
        </p:nvGrpSpPr>
        <p:grpSpPr>
          <a:xfrm>
            <a:off x="6289427" y="2403410"/>
            <a:ext cx="58728" cy="115438"/>
            <a:chOff x="3647855" y="2393885"/>
            <a:chExt cx="58728" cy="115438"/>
          </a:xfrm>
        </p:grpSpPr>
        <p:sp>
          <p:nvSpPr>
            <p:cNvPr id="35" name="이등변 삼각형 34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677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14277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 별 등록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활용 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058524"/>
              </p:ext>
            </p:extLst>
          </p:nvPr>
        </p:nvGraphicFramePr>
        <p:xfrm>
          <a:off x="2492325" y="2329197"/>
          <a:ext cx="7051723" cy="334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545"/>
                <a:gridCol w="1485165"/>
                <a:gridCol w="1448771"/>
                <a:gridCol w="621459"/>
                <a:gridCol w="630070"/>
                <a:gridCol w="630070"/>
                <a:gridCol w="945643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" name="그룹 44"/>
          <p:cNvGrpSpPr/>
          <p:nvPr/>
        </p:nvGrpSpPr>
        <p:grpSpPr>
          <a:xfrm>
            <a:off x="3467835" y="2393885"/>
            <a:ext cx="58728" cy="115438"/>
            <a:chOff x="3647855" y="2393885"/>
            <a:chExt cx="58728" cy="115438"/>
          </a:xfrm>
        </p:grpSpPr>
        <p:sp>
          <p:nvSpPr>
            <p:cNvPr id="46" name="이등변 삼각형 45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7695" y="1808820"/>
            <a:ext cx="53054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47" y="1384771"/>
            <a:ext cx="2067055" cy="5076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그룹 44"/>
          <p:cNvGrpSpPr/>
          <p:nvPr/>
        </p:nvGrpSpPr>
        <p:grpSpPr>
          <a:xfrm>
            <a:off x="4907995" y="2394412"/>
            <a:ext cx="58728" cy="115438"/>
            <a:chOff x="3647855" y="2393885"/>
            <a:chExt cx="58728" cy="115438"/>
          </a:xfrm>
        </p:grpSpPr>
        <p:sp>
          <p:nvSpPr>
            <p:cNvPr id="32" name="이등변 삼각형 31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44"/>
          <p:cNvGrpSpPr/>
          <p:nvPr/>
        </p:nvGrpSpPr>
        <p:grpSpPr>
          <a:xfrm>
            <a:off x="6334432" y="2403410"/>
            <a:ext cx="58728" cy="115438"/>
            <a:chOff x="3647855" y="2393885"/>
            <a:chExt cx="58728" cy="115438"/>
          </a:xfrm>
        </p:grpSpPr>
        <p:sp>
          <p:nvSpPr>
            <p:cNvPr id="35" name="이등변 삼각형 34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0492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096429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부서별 등록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활용 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063964"/>
              </p:ext>
            </p:extLst>
          </p:nvPr>
        </p:nvGraphicFramePr>
        <p:xfrm>
          <a:off x="2492325" y="2329197"/>
          <a:ext cx="5761178" cy="334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165"/>
                <a:gridCol w="1448771"/>
                <a:gridCol w="621459"/>
                <a:gridCol w="630070"/>
                <a:gridCol w="630070"/>
                <a:gridCol w="945643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" name="그룹 44"/>
          <p:cNvGrpSpPr/>
          <p:nvPr/>
        </p:nvGrpSpPr>
        <p:grpSpPr>
          <a:xfrm>
            <a:off x="3467835" y="2393885"/>
            <a:ext cx="58728" cy="115438"/>
            <a:chOff x="3647855" y="2393885"/>
            <a:chExt cx="58728" cy="115438"/>
          </a:xfrm>
        </p:grpSpPr>
        <p:sp>
          <p:nvSpPr>
            <p:cNvPr id="46" name="이등변 삼각형 45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7695" y="1808820"/>
            <a:ext cx="53054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그룹 44"/>
          <p:cNvGrpSpPr/>
          <p:nvPr/>
        </p:nvGrpSpPr>
        <p:grpSpPr>
          <a:xfrm>
            <a:off x="4907995" y="2394412"/>
            <a:ext cx="58728" cy="115438"/>
            <a:chOff x="3647855" y="2393885"/>
            <a:chExt cx="58728" cy="115438"/>
          </a:xfrm>
        </p:grpSpPr>
        <p:sp>
          <p:nvSpPr>
            <p:cNvPr id="32" name="이등변 삼각형 31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44"/>
          <p:cNvGrpSpPr/>
          <p:nvPr/>
        </p:nvGrpSpPr>
        <p:grpSpPr>
          <a:xfrm>
            <a:off x="6334432" y="2403410"/>
            <a:ext cx="58728" cy="115438"/>
            <a:chOff x="3647855" y="2393885"/>
            <a:chExt cx="58728" cy="115438"/>
          </a:xfrm>
        </p:grpSpPr>
        <p:sp>
          <p:nvSpPr>
            <p:cNvPr id="35" name="이등변 삼각형 34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9" y="1381660"/>
            <a:ext cx="2050642" cy="503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5767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31849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기간별 등록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활용 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12156"/>
              </p:ext>
            </p:extLst>
          </p:nvPr>
        </p:nvGraphicFramePr>
        <p:xfrm>
          <a:off x="2492325" y="2329197"/>
          <a:ext cx="5761178" cy="334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165"/>
                <a:gridCol w="1448771"/>
                <a:gridCol w="621459"/>
                <a:gridCol w="630070"/>
                <a:gridCol w="630070"/>
                <a:gridCol w="945643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2015.02.12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2015.02.12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2015.02.12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2015.02.12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2015.02.12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2015.02.12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2015.02.12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2015.02.12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2015.02.12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2015.02.12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effectLst/>
                        </a:rPr>
                        <a:t>2015.02.12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5363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2015.02.12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" name="그룹 44"/>
          <p:cNvGrpSpPr/>
          <p:nvPr/>
        </p:nvGrpSpPr>
        <p:grpSpPr>
          <a:xfrm>
            <a:off x="3467835" y="2393885"/>
            <a:ext cx="58728" cy="115438"/>
            <a:chOff x="3647855" y="2393885"/>
            <a:chExt cx="58728" cy="115438"/>
          </a:xfrm>
        </p:grpSpPr>
        <p:sp>
          <p:nvSpPr>
            <p:cNvPr id="46" name="이등변 삼각형 45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8" name="이등변 삼각형 47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7695" y="1808820"/>
            <a:ext cx="53054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그룹 44"/>
          <p:cNvGrpSpPr/>
          <p:nvPr/>
        </p:nvGrpSpPr>
        <p:grpSpPr>
          <a:xfrm>
            <a:off x="4907995" y="2394412"/>
            <a:ext cx="58728" cy="115438"/>
            <a:chOff x="3647855" y="2393885"/>
            <a:chExt cx="58728" cy="115438"/>
          </a:xfrm>
        </p:grpSpPr>
        <p:sp>
          <p:nvSpPr>
            <p:cNvPr id="32" name="이등변 삼각형 31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44"/>
          <p:cNvGrpSpPr/>
          <p:nvPr/>
        </p:nvGrpSpPr>
        <p:grpSpPr>
          <a:xfrm>
            <a:off x="6334432" y="2403410"/>
            <a:ext cx="58728" cy="115438"/>
            <a:chOff x="3647855" y="2393885"/>
            <a:chExt cx="58728" cy="115438"/>
          </a:xfrm>
        </p:grpSpPr>
        <p:sp>
          <p:nvSpPr>
            <p:cNvPr id="35" name="이등변 삼각형 34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6" name="이등변 삼각형 35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09" y="1380540"/>
            <a:ext cx="2050642" cy="503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132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0122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 </a:t>
                      </a: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문서함별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등록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활용 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7695" y="1808820"/>
            <a:ext cx="53054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55" y="1371550"/>
            <a:ext cx="2086022" cy="512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812405"/>
              </p:ext>
            </p:extLst>
          </p:nvPr>
        </p:nvGraphicFramePr>
        <p:xfrm>
          <a:off x="2492325" y="2329197"/>
          <a:ext cx="6106080" cy="3343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545"/>
                <a:gridCol w="1485165"/>
                <a:gridCol w="1448771"/>
                <a:gridCol w="621459"/>
                <a:gridCol w="630070"/>
                <a:gridCol w="630070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부서명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문서함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 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 사업부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문서함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내문서함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부서문서함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문서함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내문서함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부서문서함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6764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문서함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내문서함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김영수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(USER010)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부서문서함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pSp>
        <p:nvGrpSpPr>
          <p:cNvPr id="38" name="그룹 44"/>
          <p:cNvGrpSpPr/>
          <p:nvPr/>
        </p:nvGrpSpPr>
        <p:grpSpPr>
          <a:xfrm>
            <a:off x="3467835" y="2393885"/>
            <a:ext cx="58728" cy="115438"/>
            <a:chOff x="3647855" y="2393885"/>
            <a:chExt cx="58728" cy="115438"/>
          </a:xfrm>
        </p:grpSpPr>
        <p:sp>
          <p:nvSpPr>
            <p:cNvPr id="39" name="이등변 삼각형 38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0" name="이등변 삼각형 39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4"/>
          <p:cNvGrpSpPr/>
          <p:nvPr/>
        </p:nvGrpSpPr>
        <p:grpSpPr>
          <a:xfrm>
            <a:off x="4907995" y="2394412"/>
            <a:ext cx="58728" cy="115438"/>
            <a:chOff x="3647855" y="2393885"/>
            <a:chExt cx="58728" cy="115438"/>
          </a:xfrm>
        </p:grpSpPr>
        <p:sp>
          <p:nvSpPr>
            <p:cNvPr id="42" name="이등변 삼각형 41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16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995262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문서함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별 보유 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7695" y="1808820"/>
            <a:ext cx="53054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9" y="1385235"/>
            <a:ext cx="2065865" cy="507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02558"/>
              </p:ext>
            </p:extLst>
          </p:nvPr>
        </p:nvGraphicFramePr>
        <p:xfrm>
          <a:off x="2492325" y="2329197"/>
          <a:ext cx="6165780" cy="2561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590"/>
                <a:gridCol w="1935215"/>
                <a:gridCol w="1305145"/>
                <a:gridCol w="1229830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SE</a:t>
                      </a:r>
                      <a:r>
                        <a:rPr lang="ko-KR" altLang="en-US" sz="800" dirty="0" smtClean="0">
                          <a:effectLst/>
                        </a:rPr>
                        <a:t>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경영기획팀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기술지원팀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솔루션사업부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연구소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영업팀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이미징팀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패키지팀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프로젝트팀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120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88560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문서함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별 보유 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" y="1375245"/>
            <a:ext cx="2207791" cy="542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512840" y="1883134"/>
            <a:ext cx="561145" cy="1807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297705" y="1882435"/>
            <a:ext cx="410369" cy="12189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등록기간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5" y="1877349"/>
            <a:ext cx="212823" cy="1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454672" y="1887549"/>
            <a:ext cx="553128" cy="1752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40" y="1881792"/>
            <a:ext cx="212823" cy="1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 bwMode="auto">
          <a:xfrm>
            <a:off x="4356353" y="1899929"/>
            <a:ext cx="80150" cy="1371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0" y="1885845"/>
            <a:ext cx="216906" cy="178219"/>
          </a:xfrm>
          <a:prstGeom prst="rect">
            <a:avLst/>
          </a:prstGeom>
        </p:spPr>
      </p:pic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그룹 5"/>
          <p:cNvGrpSpPr/>
          <p:nvPr/>
        </p:nvGrpSpPr>
        <p:grpSpPr>
          <a:xfrm>
            <a:off x="2837765" y="1882400"/>
            <a:ext cx="649120" cy="198735"/>
            <a:chOff x="2837765" y="1882400"/>
            <a:chExt cx="649120" cy="198735"/>
          </a:xfrm>
        </p:grpSpPr>
        <p:sp>
          <p:nvSpPr>
            <p:cNvPr id="37" name="TextBox 36"/>
            <p:cNvSpPr txBox="1"/>
            <p:nvPr/>
          </p:nvSpPr>
          <p:spPr bwMode="auto">
            <a:xfrm>
              <a:off x="2837765" y="1882400"/>
              <a:ext cx="585065" cy="18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square" lIns="0" tIns="0" rIns="0" bIns="0" rtlCol="0" anchor="ctr">
              <a:spAutoFit/>
            </a:bodyPr>
            <a:lstStyle/>
            <a:p>
              <a:pPr algn="ctr" eaLnBrk="1" hangingPunct="1"/>
              <a: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개월</a:t>
              </a:r>
            </a:p>
          </p:txBody>
        </p:sp>
        <p:pic>
          <p:nvPicPr>
            <p:cNvPr id="38" name="Picture 1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412" y="1886735"/>
              <a:ext cx="153473" cy="19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TextBox 38"/>
          <p:cNvSpPr txBox="1"/>
          <p:nvPr/>
        </p:nvSpPr>
        <p:spPr bwMode="auto">
          <a:xfrm>
            <a:off x="5560345" y="1913946"/>
            <a:ext cx="206787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데이터는 익일 기준 통계 자료 입니다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667956"/>
              </p:ext>
            </p:extLst>
          </p:nvPr>
        </p:nvGraphicFramePr>
        <p:xfrm>
          <a:off x="2492326" y="2329197"/>
          <a:ext cx="5632531" cy="1519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090"/>
                <a:gridCol w="1260141"/>
                <a:gridCol w="1395155"/>
                <a:gridCol w="1305145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유형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결재문서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2M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763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652696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문서함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별 보유 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" y="1368295"/>
            <a:ext cx="2160587" cy="5306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연결선 24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512840" y="1883134"/>
            <a:ext cx="561145" cy="1807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2297705" y="1882435"/>
            <a:ext cx="410369" cy="12189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등록기간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5" y="1877349"/>
            <a:ext cx="212823" cy="1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454672" y="1887549"/>
            <a:ext cx="553128" cy="1752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40" y="1881792"/>
            <a:ext cx="212823" cy="1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 bwMode="auto">
          <a:xfrm>
            <a:off x="4356353" y="1899929"/>
            <a:ext cx="80150" cy="1371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0" y="1885845"/>
            <a:ext cx="216906" cy="178219"/>
          </a:xfrm>
          <a:prstGeom prst="rect">
            <a:avLst/>
          </a:prstGeom>
        </p:spPr>
      </p:pic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그룹 5"/>
          <p:cNvGrpSpPr/>
          <p:nvPr/>
        </p:nvGrpSpPr>
        <p:grpSpPr>
          <a:xfrm>
            <a:off x="2837765" y="1882400"/>
            <a:ext cx="649120" cy="198735"/>
            <a:chOff x="2837765" y="1882400"/>
            <a:chExt cx="649120" cy="198735"/>
          </a:xfrm>
        </p:grpSpPr>
        <p:sp>
          <p:nvSpPr>
            <p:cNvPr id="37" name="TextBox 36"/>
            <p:cNvSpPr txBox="1"/>
            <p:nvPr/>
          </p:nvSpPr>
          <p:spPr bwMode="auto">
            <a:xfrm>
              <a:off x="2837765" y="1882400"/>
              <a:ext cx="585065" cy="18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square" lIns="0" tIns="0" rIns="0" bIns="0" rtlCol="0" anchor="ctr">
              <a:spAutoFit/>
            </a:bodyPr>
            <a:lstStyle/>
            <a:p>
              <a:pPr algn="ctr" eaLnBrk="1" hangingPunct="1"/>
              <a: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개월</a:t>
              </a:r>
            </a:p>
          </p:txBody>
        </p:sp>
        <p:pic>
          <p:nvPicPr>
            <p:cNvPr id="38" name="Picture 1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412" y="1886735"/>
              <a:ext cx="153473" cy="19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TextBox 38"/>
          <p:cNvSpPr txBox="1"/>
          <p:nvPr/>
        </p:nvSpPr>
        <p:spPr bwMode="auto">
          <a:xfrm>
            <a:off x="5560345" y="1913946"/>
            <a:ext cx="206787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데이터는 익일 기준 통계 자료 입니다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1" name="그룹 57"/>
          <p:cNvGrpSpPr/>
          <p:nvPr/>
        </p:nvGrpSpPr>
        <p:grpSpPr>
          <a:xfrm>
            <a:off x="3639617" y="2393885"/>
            <a:ext cx="58728" cy="115438"/>
            <a:chOff x="3647855" y="2393885"/>
            <a:chExt cx="58728" cy="115438"/>
          </a:xfrm>
        </p:grpSpPr>
        <p:sp>
          <p:nvSpPr>
            <p:cNvPr id="42" name="이등변 삼각형 41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3" name="이등변 삼각형 42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625092"/>
              </p:ext>
            </p:extLst>
          </p:nvPr>
        </p:nvGraphicFramePr>
        <p:xfrm>
          <a:off x="2492326" y="2329197"/>
          <a:ext cx="5632531" cy="125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554"/>
                <a:gridCol w="1551677"/>
                <a:gridCol w="1283638"/>
                <a:gridCol w="1416662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등급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대외비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극비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413Mb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938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2495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Quota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688554"/>
              </p:ext>
            </p:extLst>
          </p:nvPr>
        </p:nvGraphicFramePr>
        <p:xfrm>
          <a:off x="2492325" y="2329197"/>
          <a:ext cx="4860635" cy="2561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5590"/>
                <a:gridCol w="1935215"/>
                <a:gridCol w="1229830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할당량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사용량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SE</a:t>
                      </a:r>
                      <a:r>
                        <a:rPr lang="ko-KR" altLang="en-US" sz="800" dirty="0" smtClean="0">
                          <a:effectLst/>
                        </a:rPr>
                        <a:t>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무제한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경영기획팀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무제한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기술지원팀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무제한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솔루션사업부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무제한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effectLst/>
                        </a:rPr>
                        <a:t>연구소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무제한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영업팀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무제한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이미징팀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무제한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패키지팀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무제한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effectLst/>
                        </a:rPr>
                        <a:t>프로젝트팀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무제한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effectLst/>
                        </a:rPr>
                        <a:t>22.3 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13" y="1857354"/>
            <a:ext cx="1587810" cy="45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0" y="1385574"/>
            <a:ext cx="2123938" cy="52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968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7529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문서목록 미리보기 좌우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문서목록 </a:t>
            </a:r>
            <a:r>
              <a:rPr lang="ko-KR" altLang="en-US" sz="9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미리보기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속성</a:t>
            </a:r>
            <a:endParaRPr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2644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문서제목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문서의 제목 및 버전정보를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FF0000"/>
                </a:solidFill>
              </a:rPr>
              <a:t>버전정보 및 잠금표시 위치 미정</a:t>
            </a:r>
            <a:r>
              <a:rPr lang="en-US" altLang="ko-KR" sz="900" smtClean="0">
                <a:solidFill>
                  <a:srgbClr val="FF0000"/>
                </a:solidFill>
              </a:rPr>
              <a:t/>
            </a:r>
            <a:br>
              <a:rPr lang="en-US" altLang="ko-KR" sz="900" smtClean="0">
                <a:solidFill>
                  <a:srgbClr val="FF0000"/>
                </a:solidFill>
              </a:rPr>
            </a:br>
            <a:r>
              <a:rPr lang="en-US" altLang="ko-KR" sz="900" smtClean="0">
                <a:solidFill>
                  <a:srgbClr val="FF0000"/>
                </a:solidFill>
              </a:rPr>
              <a:t> - </a:t>
            </a:r>
            <a:r>
              <a:rPr lang="ko-KR" altLang="en-US" sz="900" smtClean="0">
                <a:solidFill>
                  <a:srgbClr val="FF0000"/>
                </a:solidFill>
              </a:rPr>
              <a:t>잠금표시</a:t>
            </a:r>
            <a:r>
              <a:rPr lang="en-US" altLang="ko-KR" sz="900" smtClean="0">
                <a:solidFill>
                  <a:srgbClr val="FF0000"/>
                </a:solidFill>
              </a:rPr>
              <a:t>(</a:t>
            </a:r>
            <a:r>
              <a:rPr lang="ko-KR" altLang="en-US" sz="900" smtClean="0">
                <a:solidFill>
                  <a:srgbClr val="FF0000"/>
                </a:solidFill>
              </a:rPr>
              <a:t>반출자</a:t>
            </a:r>
            <a:r>
              <a:rPr lang="en-US" altLang="ko-KR" sz="900" smtClean="0">
                <a:solidFill>
                  <a:srgbClr val="FF0000"/>
                </a:solidFill>
              </a:rPr>
              <a:t>/</a:t>
            </a:r>
            <a:r>
              <a:rPr lang="ko-KR" altLang="en-US" sz="900" smtClean="0">
                <a:solidFill>
                  <a:srgbClr val="FF0000"/>
                </a:solidFill>
              </a:rPr>
              <a:t>반출일시</a:t>
            </a:r>
            <a:r>
              <a:rPr lang="en-US" altLang="ko-KR" sz="900" smtClean="0">
                <a:solidFill>
                  <a:srgbClr val="FF0000"/>
                </a:solidFill>
              </a:rPr>
              <a:t>) </a:t>
            </a:r>
            <a:r>
              <a:rPr lang="ko-KR" altLang="en-US" sz="900" smtClean="0">
                <a:solidFill>
                  <a:srgbClr val="FF0000"/>
                </a:solidFill>
              </a:rPr>
              <a:t>툴팁 제공</a:t>
            </a:r>
            <a:endParaRPr lang="en-US" altLang="ko-KR" sz="900" smtClean="0">
              <a:solidFill>
                <a:srgbClr val="FF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2.</a:t>
            </a:r>
            <a:r>
              <a:rPr lang="ko-KR" altLang="en-US" sz="900" b="1" smtClean="0">
                <a:solidFill>
                  <a:srgbClr val="000000"/>
                </a:solidFill>
              </a:rPr>
              <a:t>문서추가속성</a:t>
            </a:r>
            <a:r>
              <a:rPr lang="en-US" altLang="ko-KR" sz="900" b="1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문서유형에 따른 확장속성 정보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문서설명 표시</a:t>
            </a:r>
            <a:r>
              <a:rPr lang="en-US" altLang="ko-KR" sz="900" smtClean="0">
                <a:solidFill>
                  <a:srgbClr val="000000"/>
                </a:solidFill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</a:rPr>
              <a:t>웹에디터 적용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>- INPUT/CHECK/RADIO/SELECT </a:t>
            </a:r>
            <a:r>
              <a:rPr lang="ko-KR" altLang="en-US" sz="900" smtClean="0">
                <a:solidFill>
                  <a:srgbClr val="000000"/>
                </a:solidFill>
              </a:rPr>
              <a:t>등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</a:t>
            </a:r>
            <a:r>
              <a:rPr lang="ko-KR" altLang="en-US" sz="900" b="1" smtClean="0">
                <a:solidFill>
                  <a:srgbClr val="000000"/>
                </a:solidFill>
              </a:rPr>
              <a:t>네이버 참조</a:t>
            </a: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>-</a:t>
            </a:r>
            <a:r>
              <a:rPr lang="ko-KR" altLang="en-US" sz="900" smtClean="0">
                <a:solidFill>
                  <a:srgbClr val="000000"/>
                </a:solidFill>
              </a:rPr>
              <a:t>좌우분할인 경우 목록상의  표시부분을 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ko-KR" altLang="en-US" sz="900" smtClean="0">
                <a:solidFill>
                  <a:srgbClr val="000000"/>
                </a:solidFill>
              </a:rPr>
              <a:t>적절하게 변경처리 요망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endParaRPr lang="en-US" altLang="ko-KR" sz="900">
              <a:solidFill>
                <a:srgbClr val="3333FF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655" y="1448781"/>
            <a:ext cx="4786229" cy="153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802650" y="1268761"/>
            <a:ext cx="216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mtClean="0"/>
              <a:t>문서제목 </a:t>
            </a:r>
            <a:r>
              <a:rPr lang="en-US" altLang="ko-KR" sz="900" b="1" smtClean="0"/>
              <a:t>ver 1.1</a:t>
            </a:r>
            <a:endParaRPr lang="ko-KR" altLang="en-US" sz="900" b="1"/>
          </a:p>
        </p:txBody>
      </p:sp>
      <p:sp>
        <p:nvSpPr>
          <p:cNvPr id="13" name="직사각형 12"/>
          <p:cNvSpPr/>
          <p:nvPr/>
        </p:nvSpPr>
        <p:spPr>
          <a:xfrm>
            <a:off x="1577625" y="953725"/>
            <a:ext cx="5400600" cy="32853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892660" y="2978951"/>
            <a:ext cx="4680520" cy="11251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847655" y="117875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982670" y="302395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2670" y="5409220"/>
            <a:ext cx="4169603" cy="98203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470" y="4644135"/>
            <a:ext cx="8254563" cy="42785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20" name="아래쪽 화살표 19"/>
          <p:cNvSpPr/>
          <p:nvPr/>
        </p:nvSpPr>
        <p:spPr>
          <a:xfrm>
            <a:off x="3737865" y="5094185"/>
            <a:ext cx="270030" cy="27003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82470" y="441911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8622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현황 및 통계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내 문서 현황 화면</a:t>
            </a:r>
            <a:endParaRPr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등록기간 선택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/3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/6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직접입력 선택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- Default : 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 그래프 보기</a:t>
            </a:r>
            <a:endParaRPr lang="en-US" altLang="ko-KR" sz="9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선택한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기간 내 문서의 보유 현황을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그래프로 조회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현페이지 기준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엑셀다운로드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1)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엑셀다운로드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현재의 검색결과 엑셀다운로드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해당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2)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목록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 항목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1)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문서유형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문서유형별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2)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등록문서 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등록한 문서의 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3)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조회문서 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조회한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수정문서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수정한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5)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삭제문서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삭제한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9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Rectangle 260"/>
          <p:cNvSpPr>
            <a:spLocks noChangeArrowheads="1"/>
          </p:cNvSpPr>
          <p:nvPr/>
        </p:nvSpPr>
        <p:spPr bwMode="auto">
          <a:xfrm>
            <a:off x="2162690" y="1782763"/>
            <a:ext cx="495055" cy="219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090459" y="170576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260"/>
          <p:cNvSpPr>
            <a:spLocks noChangeArrowheads="1"/>
          </p:cNvSpPr>
          <p:nvPr/>
        </p:nvSpPr>
        <p:spPr bwMode="auto">
          <a:xfrm>
            <a:off x="6735421" y="1763815"/>
            <a:ext cx="204613" cy="2387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663190" y="167414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Rectangle 260"/>
          <p:cNvSpPr>
            <a:spLocks noChangeArrowheads="1"/>
          </p:cNvSpPr>
          <p:nvPr/>
        </p:nvSpPr>
        <p:spPr bwMode="auto">
          <a:xfrm>
            <a:off x="6957447" y="1763815"/>
            <a:ext cx="380819" cy="2387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888215" y="167380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260"/>
          <p:cNvSpPr>
            <a:spLocks noChangeArrowheads="1"/>
          </p:cNvSpPr>
          <p:nvPr/>
        </p:nvSpPr>
        <p:spPr bwMode="auto">
          <a:xfrm>
            <a:off x="1952618" y="2129088"/>
            <a:ext cx="5195238" cy="219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80387" y="205209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02650" y="1493785"/>
            <a:ext cx="3375375" cy="22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25192" y="1493785"/>
            <a:ext cx="7141602" cy="3825425"/>
            <a:chOff x="225192" y="1493785"/>
            <a:chExt cx="7141602" cy="38254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192" y="1493785"/>
              <a:ext cx="7141602" cy="3825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87" y="3023955"/>
              <a:ext cx="988609" cy="129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4033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70172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현황 및 통계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내 문서 현황 화면</a:t>
            </a:r>
            <a:endParaRPr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등록기간 선택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/3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/6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직접입력 선택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- Default : 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 그래프 보기</a:t>
            </a:r>
            <a:endParaRPr lang="en-US" altLang="ko-KR" sz="9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선택한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기간 내 문서의 보유 현황을 그래프로 조회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엑셀다운로드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1)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엑셀다운로드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현재의 검색결과 엑셀다운로드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해당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2)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목록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 항목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1)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문서유형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문서유형별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2)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등록문서 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등록한 문서의 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3)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 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문서에 첨부된 파일 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용량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첨부된 문서의 용량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9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Rectangle 260"/>
          <p:cNvSpPr>
            <a:spLocks noChangeArrowheads="1"/>
          </p:cNvSpPr>
          <p:nvPr/>
        </p:nvSpPr>
        <p:spPr bwMode="auto">
          <a:xfrm>
            <a:off x="2162690" y="1782763"/>
            <a:ext cx="495055" cy="219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090459" y="170576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260"/>
          <p:cNvSpPr>
            <a:spLocks noChangeArrowheads="1"/>
          </p:cNvSpPr>
          <p:nvPr/>
        </p:nvSpPr>
        <p:spPr bwMode="auto">
          <a:xfrm>
            <a:off x="6735421" y="1763815"/>
            <a:ext cx="204613" cy="2387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663190" y="167414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Rectangle 260"/>
          <p:cNvSpPr>
            <a:spLocks noChangeArrowheads="1"/>
          </p:cNvSpPr>
          <p:nvPr/>
        </p:nvSpPr>
        <p:spPr bwMode="auto">
          <a:xfrm>
            <a:off x="6957447" y="1763815"/>
            <a:ext cx="380819" cy="2387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888215" y="167380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260"/>
          <p:cNvSpPr>
            <a:spLocks noChangeArrowheads="1"/>
          </p:cNvSpPr>
          <p:nvPr/>
        </p:nvSpPr>
        <p:spPr bwMode="auto">
          <a:xfrm>
            <a:off x="1952618" y="2129088"/>
            <a:ext cx="4215517" cy="219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80387" y="205209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57645" y="1493785"/>
            <a:ext cx="3375375" cy="22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33275" y="1448780"/>
            <a:ext cx="7270286" cy="3919525"/>
            <a:chOff x="133275" y="1448780"/>
            <a:chExt cx="7270286" cy="391952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75" y="1448780"/>
              <a:ext cx="7270286" cy="391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87" y="3062055"/>
              <a:ext cx="988609" cy="129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3285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32950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현황 및 통계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내 문서 현황 화면</a:t>
            </a:r>
            <a:endParaRPr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등록기간 선택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/3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/6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직접입력 선택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- Default : 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 그래프 보기</a:t>
            </a:r>
            <a:endParaRPr lang="en-US" altLang="ko-KR" sz="9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선택한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기간 내 문서의 보유 현황을 그래프로 조회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엑셀다운로드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1)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엑셀다운로드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현재의 검색결과 엑셀다운로드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해당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2)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목록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 항목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1)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보안등급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대외비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극비 표시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2)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등록문서 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등록한 문서의 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3)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 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첨부된 파일의 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용량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파일의 용량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9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Rectangle 260"/>
          <p:cNvSpPr>
            <a:spLocks noChangeArrowheads="1"/>
          </p:cNvSpPr>
          <p:nvPr/>
        </p:nvSpPr>
        <p:spPr bwMode="auto">
          <a:xfrm>
            <a:off x="2162690" y="1782763"/>
            <a:ext cx="495055" cy="219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090459" y="170576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260"/>
          <p:cNvSpPr>
            <a:spLocks noChangeArrowheads="1"/>
          </p:cNvSpPr>
          <p:nvPr/>
        </p:nvSpPr>
        <p:spPr bwMode="auto">
          <a:xfrm>
            <a:off x="6735421" y="1763815"/>
            <a:ext cx="204613" cy="2387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663190" y="167414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Rectangle 260"/>
          <p:cNvSpPr>
            <a:spLocks noChangeArrowheads="1"/>
          </p:cNvSpPr>
          <p:nvPr/>
        </p:nvSpPr>
        <p:spPr bwMode="auto">
          <a:xfrm>
            <a:off x="6957447" y="1763815"/>
            <a:ext cx="380819" cy="2387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888215" y="167380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260"/>
          <p:cNvSpPr>
            <a:spLocks noChangeArrowheads="1"/>
          </p:cNvSpPr>
          <p:nvPr/>
        </p:nvSpPr>
        <p:spPr bwMode="auto">
          <a:xfrm>
            <a:off x="1952618" y="2129088"/>
            <a:ext cx="4170512" cy="219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80387" y="205209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57645" y="1493785"/>
            <a:ext cx="3375375" cy="22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82470" y="1448780"/>
            <a:ext cx="7155796" cy="3873265"/>
            <a:chOff x="182470" y="1448780"/>
            <a:chExt cx="7155796" cy="387326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70" y="1448780"/>
              <a:ext cx="7155796" cy="3873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12" y="3023955"/>
              <a:ext cx="988609" cy="129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9619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18947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현황 및 통계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내 부서문서 현황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부서원별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문서 보유현황 화면</a:t>
            </a:r>
            <a:endParaRPr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부서 관리자에게만 보여지는 메뉴</a:t>
            </a:r>
            <a:endParaRPr lang="en-US" altLang="ko-KR" sz="900" b="1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900" b="1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등록기간 선택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/3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/6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직접입력 선택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- Default : 1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개월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 그래프 보기</a:t>
            </a:r>
            <a:endParaRPr lang="en-US" altLang="ko-KR" sz="9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선택한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기간 내 문서의 보유 현황을 그래프로 조회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엑셀다운로드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1)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엑셀다운로드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현재의 검색결과 엑셀다운로드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Page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해당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2)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목록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갱신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 항목</a:t>
            </a:r>
            <a:endParaRPr lang="en-US" altLang="ko-KR" sz="9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1)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부서원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문서유형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문서유형별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SORT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등록문서 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등록한 문서의 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조회문서 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조회한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5)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수정문서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수정한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6)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삭제문서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내가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삭제한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9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Rectangle 260"/>
          <p:cNvSpPr>
            <a:spLocks noChangeArrowheads="1"/>
          </p:cNvSpPr>
          <p:nvPr/>
        </p:nvSpPr>
        <p:spPr bwMode="auto">
          <a:xfrm>
            <a:off x="2162690" y="1782763"/>
            <a:ext cx="495055" cy="219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090459" y="170576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260"/>
          <p:cNvSpPr>
            <a:spLocks noChangeArrowheads="1"/>
          </p:cNvSpPr>
          <p:nvPr/>
        </p:nvSpPr>
        <p:spPr bwMode="auto">
          <a:xfrm>
            <a:off x="6735421" y="1763815"/>
            <a:ext cx="204613" cy="2387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6663190" y="167414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Rectangle 260"/>
          <p:cNvSpPr>
            <a:spLocks noChangeArrowheads="1"/>
          </p:cNvSpPr>
          <p:nvPr/>
        </p:nvSpPr>
        <p:spPr bwMode="auto">
          <a:xfrm>
            <a:off x="6957447" y="1763815"/>
            <a:ext cx="380819" cy="2387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888215" y="167380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260"/>
          <p:cNvSpPr>
            <a:spLocks noChangeArrowheads="1"/>
          </p:cNvSpPr>
          <p:nvPr/>
        </p:nvSpPr>
        <p:spPr bwMode="auto">
          <a:xfrm>
            <a:off x="1952618" y="2170278"/>
            <a:ext cx="5195238" cy="219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880387" y="205209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angle 260"/>
          <p:cNvSpPr>
            <a:spLocks noChangeArrowheads="1"/>
          </p:cNvSpPr>
          <p:nvPr/>
        </p:nvSpPr>
        <p:spPr bwMode="auto">
          <a:xfrm>
            <a:off x="227475" y="3550999"/>
            <a:ext cx="1125125" cy="219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55244" y="347400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92660" y="4689140"/>
            <a:ext cx="5085565" cy="22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37465" y="1523585"/>
            <a:ext cx="7247017" cy="3885635"/>
            <a:chOff x="137465" y="1523585"/>
            <a:chExt cx="7247017" cy="388563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465" y="1523585"/>
              <a:ext cx="7247017" cy="3885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87" y="3090630"/>
              <a:ext cx="988609" cy="129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3373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740733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 및 현황 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 그래프 보기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 그래프 보기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통계그래프 보기</a:t>
            </a:r>
            <a:endParaRPr lang="ko-KR" altLang="en-US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250329" y="1400433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 그래프 클릭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현황을 </a:t>
            </a:r>
            <a:r>
              <a:rPr lang="ko-KR" altLang="en-US" sz="9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새창에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그래프로 표시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통계 그래프 보기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현황을 </a:t>
            </a:r>
            <a:r>
              <a:rPr lang="ko-KR" altLang="en-US" sz="9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그래프별로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표시한다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eaLnBrk="1" hangingPunct="1">
              <a:lnSpc>
                <a:spcPts val="14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막대차트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라인차트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원차트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가지 차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트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선택가능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Default :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막대 그래프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그래프 표시 조건 선택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eaLnBrk="1" hangingPunct="1">
              <a:lnSpc>
                <a:spcPts val="1400"/>
              </a:lnSpc>
            </a:pP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등록건수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조회건수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수정건수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삭제건수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Default: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등록건수</a:t>
            </a: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닫기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새창을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종료한다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56"/>
          <p:cNvGrpSpPr/>
          <p:nvPr/>
        </p:nvGrpSpPr>
        <p:grpSpPr>
          <a:xfrm>
            <a:off x="166889" y="2033845"/>
            <a:ext cx="3588099" cy="2835315"/>
            <a:chOff x="3625552" y="3157701"/>
            <a:chExt cx="2109643" cy="1069950"/>
          </a:xfrm>
        </p:grpSpPr>
        <p:cxnSp>
          <p:nvCxnSpPr>
            <p:cNvPr id="58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" name="AutoShape 86"/>
            <p:cNvSpPr>
              <a:spLocks noChangeArrowheads="1"/>
            </p:cNvSpPr>
            <p:nvPr/>
          </p:nvSpPr>
          <p:spPr bwMode="auto">
            <a:xfrm>
              <a:off x="3632722" y="3264697"/>
              <a:ext cx="2093564" cy="962954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내가 소유한 모든 문서의 소유권을 </a:t>
              </a:r>
              <a:r>
                <a:rPr lang="en-US" altLang="ko-KR" sz="800" dirty="0" smtClean="0"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sz="800" dirty="0" smtClean="0"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800" dirty="0" smtClean="0">
                  <a:latin typeface="맑은 고딕" pitchFamily="50" charset="-127"/>
                  <a:ea typeface="맑은 고딕" pitchFamily="50" charset="-127"/>
                </a:rPr>
                <a:t>이전하시겠습니까</a:t>
              </a:r>
              <a:r>
                <a:rPr lang="en-US" altLang="ko-KR" sz="8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7855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통계 그래프 보기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 bwMode="auto">
            <a:xfrm>
              <a:off x="5666265" y="3157701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65" name="직선 화살표 연결선 64"/>
          <p:cNvCxnSpPr/>
          <p:nvPr/>
        </p:nvCxnSpPr>
        <p:spPr>
          <a:xfrm flipH="1">
            <a:off x="1330501" y="1340730"/>
            <a:ext cx="1365" cy="693115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85"/>
          <p:cNvSpPr>
            <a:spLocks noChangeArrowheads="1"/>
          </p:cNvSpPr>
          <p:nvPr/>
        </p:nvSpPr>
        <p:spPr bwMode="auto">
          <a:xfrm>
            <a:off x="1789073" y="4607392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닫기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75" y="1015687"/>
            <a:ext cx="886809" cy="32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타원 61"/>
          <p:cNvSpPr/>
          <p:nvPr/>
        </p:nvSpPr>
        <p:spPr>
          <a:xfrm>
            <a:off x="1125869" y="91836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Rectangle 260"/>
          <p:cNvSpPr>
            <a:spLocks noChangeArrowheads="1"/>
          </p:cNvSpPr>
          <p:nvPr/>
        </p:nvSpPr>
        <p:spPr bwMode="auto">
          <a:xfrm>
            <a:off x="1198101" y="1015686"/>
            <a:ext cx="264800" cy="32164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67"/>
          <p:cNvGrpSpPr/>
          <p:nvPr/>
        </p:nvGrpSpPr>
        <p:grpSpPr>
          <a:xfrm>
            <a:off x="369430" y="2379630"/>
            <a:ext cx="706786" cy="199100"/>
            <a:chOff x="2837765" y="1882035"/>
            <a:chExt cx="706786" cy="199100"/>
          </a:xfrm>
        </p:grpSpPr>
        <p:sp>
          <p:nvSpPr>
            <p:cNvPr id="69" name="TextBox 68"/>
            <p:cNvSpPr txBox="1"/>
            <p:nvPr/>
          </p:nvSpPr>
          <p:spPr bwMode="auto">
            <a:xfrm>
              <a:off x="2837765" y="1882035"/>
              <a:ext cx="585065" cy="18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square" lIns="0" tIns="0" rIns="0" bIns="0" rtlCol="0" anchor="ctr">
              <a:spAutoFit/>
            </a:bodyPr>
            <a:lstStyle/>
            <a:p>
              <a:pPr algn="ctr" eaLnBrk="1" hangingPunct="1"/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막대차트</a:t>
              </a:r>
            </a:p>
          </p:txBody>
        </p:sp>
        <p:pic>
          <p:nvPicPr>
            <p:cNvPr id="70" name="Picture 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078" y="1886735"/>
              <a:ext cx="153473" cy="19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71"/>
          <p:cNvGrpSpPr/>
          <p:nvPr/>
        </p:nvGrpSpPr>
        <p:grpSpPr>
          <a:xfrm>
            <a:off x="1108813" y="2385039"/>
            <a:ext cx="706786" cy="194400"/>
            <a:chOff x="2837765" y="1878497"/>
            <a:chExt cx="706786" cy="194400"/>
          </a:xfrm>
        </p:grpSpPr>
        <p:sp>
          <p:nvSpPr>
            <p:cNvPr id="73" name="TextBox 72"/>
            <p:cNvSpPr txBox="1"/>
            <p:nvPr/>
          </p:nvSpPr>
          <p:spPr bwMode="auto">
            <a:xfrm>
              <a:off x="2837765" y="1882035"/>
              <a:ext cx="585065" cy="18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square" lIns="0" tIns="0" rIns="0" bIns="0" rtlCol="0" anchor="ctr">
              <a:spAutoFit/>
            </a:bodyPr>
            <a:lstStyle/>
            <a:p>
              <a:pPr algn="ctr" eaLnBrk="1" hangingPunct="1"/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등록건수</a:t>
              </a:r>
            </a:p>
          </p:txBody>
        </p:sp>
        <p:pic>
          <p:nvPicPr>
            <p:cNvPr id="74" name="Picture 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1078" y="1878497"/>
              <a:ext cx="153473" cy="19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5" name="타원 74"/>
          <p:cNvSpPr/>
          <p:nvPr/>
        </p:nvSpPr>
        <p:spPr>
          <a:xfrm>
            <a:off x="273376" y="226650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Rectangle 260"/>
          <p:cNvSpPr>
            <a:spLocks noChangeArrowheads="1"/>
          </p:cNvSpPr>
          <p:nvPr/>
        </p:nvSpPr>
        <p:spPr bwMode="auto">
          <a:xfrm>
            <a:off x="345607" y="2372056"/>
            <a:ext cx="759741" cy="21562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057161" y="227241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Rectangle 260"/>
          <p:cNvSpPr>
            <a:spLocks noChangeArrowheads="1"/>
          </p:cNvSpPr>
          <p:nvPr/>
        </p:nvSpPr>
        <p:spPr bwMode="auto">
          <a:xfrm>
            <a:off x="1129392" y="2377967"/>
            <a:ext cx="686207" cy="21562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07" y="2689475"/>
            <a:ext cx="3196658" cy="186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012" y="1861448"/>
            <a:ext cx="2882394" cy="165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Rectangle 260"/>
          <p:cNvSpPr>
            <a:spLocks noChangeArrowheads="1"/>
          </p:cNvSpPr>
          <p:nvPr/>
        </p:nvSpPr>
        <p:spPr bwMode="auto">
          <a:xfrm>
            <a:off x="345607" y="2689475"/>
            <a:ext cx="3292144" cy="170786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012" y="3891969"/>
            <a:ext cx="3173498" cy="178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" name="직선 화살표 연결선 132"/>
          <p:cNvCxnSpPr>
            <a:stCxn id="132" idx="3"/>
            <a:endCxn id="2054" idx="1"/>
          </p:cNvCxnSpPr>
          <p:nvPr/>
        </p:nvCxnSpPr>
        <p:spPr>
          <a:xfrm flipV="1">
            <a:off x="3637751" y="2689475"/>
            <a:ext cx="431261" cy="853931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직선 화살표 연결선 133"/>
          <p:cNvCxnSpPr>
            <a:endCxn id="2055" idx="1"/>
          </p:cNvCxnSpPr>
          <p:nvPr/>
        </p:nvCxnSpPr>
        <p:spPr>
          <a:xfrm>
            <a:off x="3637751" y="3543406"/>
            <a:ext cx="431261" cy="1243374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타원 134"/>
          <p:cNvSpPr/>
          <p:nvPr/>
        </p:nvSpPr>
        <p:spPr>
          <a:xfrm>
            <a:off x="1673918" y="447515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Rectangle 260"/>
          <p:cNvSpPr>
            <a:spLocks noChangeArrowheads="1"/>
          </p:cNvSpPr>
          <p:nvPr/>
        </p:nvSpPr>
        <p:spPr bwMode="auto">
          <a:xfrm>
            <a:off x="1746149" y="4572475"/>
            <a:ext cx="371535" cy="29668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260"/>
          <p:cNvSpPr>
            <a:spLocks noChangeArrowheads="1"/>
          </p:cNvSpPr>
          <p:nvPr/>
        </p:nvSpPr>
        <p:spPr bwMode="auto">
          <a:xfrm>
            <a:off x="4069012" y="1809639"/>
            <a:ext cx="2954218" cy="178362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260"/>
          <p:cNvSpPr>
            <a:spLocks noChangeArrowheads="1"/>
          </p:cNvSpPr>
          <p:nvPr/>
        </p:nvSpPr>
        <p:spPr bwMode="auto">
          <a:xfrm>
            <a:off x="4069011" y="3839993"/>
            <a:ext cx="3181317" cy="185954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154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 descr="블릿1"/>
          <p:cNvSpPr>
            <a:spLocks noChangeArrowheads="1"/>
          </p:cNvSpPr>
          <p:nvPr/>
        </p:nvSpPr>
        <p:spPr bwMode="auto">
          <a:xfrm>
            <a:off x="3285403" y="2656319"/>
            <a:ext cx="3235469" cy="788843"/>
          </a:xfrm>
          <a:prstGeom prst="roundRect">
            <a:avLst>
              <a:gd name="adj" fmla="val 28241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로그인화면</a:t>
            </a:r>
            <a:endParaRPr lang="ko-KR" altLang="ko-KR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077576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로그인화면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통합검색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로그인 화면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6753201" y="1819275"/>
            <a:ext cx="2936900" cy="37699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기존 로그인 화면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단조로움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관라지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사용자 선택 불편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아이디 저장 안됨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참조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관리자 로그인은 별도의 아이콘 형식으로 선택 후 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ko-KR" altLang="en-US" sz="900" smtClean="0">
                <a:solidFill>
                  <a:srgbClr val="000000"/>
                </a:solidFill>
              </a:rPr>
              <a:t>접속하도록 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로그인 페이지의 경우 사이트에 따라서 변경될 수 있게 </a:t>
            </a:r>
            <a:r>
              <a:rPr lang="en-US" altLang="ko-KR" sz="900" smtClean="0">
                <a:solidFill>
                  <a:srgbClr val="000000"/>
                </a:solidFill>
              </a:rPr>
              <a:t>template </a:t>
            </a:r>
            <a:r>
              <a:rPr lang="ko-KR" altLang="en-US" sz="900" smtClean="0">
                <a:solidFill>
                  <a:srgbClr val="000000"/>
                </a:solidFill>
              </a:rPr>
              <a:t>형태로 제공</a:t>
            </a: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endParaRPr lang="en-US" altLang="ko-KR" sz="900" dirty="0">
              <a:solidFill>
                <a:srgbClr val="3333FF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65" y="863715"/>
            <a:ext cx="3150350" cy="182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타원 7"/>
          <p:cNvSpPr/>
          <p:nvPr/>
        </p:nvSpPr>
        <p:spPr>
          <a:xfrm>
            <a:off x="272480" y="95372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27475" y="270892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474" y="2933945"/>
            <a:ext cx="6321697" cy="364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모서리가 둥근 직사각형 11"/>
          <p:cNvSpPr/>
          <p:nvPr/>
        </p:nvSpPr>
        <p:spPr>
          <a:xfrm>
            <a:off x="3512840" y="5859270"/>
            <a:ext cx="1350150" cy="2250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628075" y="6264315"/>
            <a:ext cx="855095" cy="18002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관리자 접속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8075" y="5634245"/>
            <a:ext cx="24003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 descr="블릿1"/>
          <p:cNvSpPr>
            <a:spLocks noChangeArrowheads="1"/>
          </p:cNvSpPr>
          <p:nvPr/>
        </p:nvSpPr>
        <p:spPr bwMode="auto">
          <a:xfrm>
            <a:off x="3285403" y="2656319"/>
            <a:ext cx="3235469" cy="788843"/>
          </a:xfrm>
          <a:prstGeom prst="roundRect">
            <a:avLst>
              <a:gd name="adj" fmla="val 28241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협업 프로세스</a:t>
            </a:r>
            <a:endParaRPr lang="ko-KR" altLang="ko-KR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262590" y="998730"/>
            <a:ext cx="7515835" cy="4590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smtClean="0">
                <a:solidFill>
                  <a:schemeClr val="tx1"/>
                </a:solidFill>
              </a:rPr>
              <a:t>설계중</a:t>
            </a:r>
            <a:endParaRPr lang="ko-KR" altLang="en-US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 descr="블릿1"/>
          <p:cNvSpPr>
            <a:spLocks noChangeArrowheads="1"/>
          </p:cNvSpPr>
          <p:nvPr/>
        </p:nvSpPr>
        <p:spPr bwMode="auto">
          <a:xfrm>
            <a:off x="3285403" y="2656319"/>
            <a:ext cx="3235469" cy="788843"/>
          </a:xfrm>
          <a:prstGeom prst="roundRect">
            <a:avLst>
              <a:gd name="adj" fmla="val 28241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endParaRPr lang="ko-KR" altLang="ko-KR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454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 descr="블릿1"/>
          <p:cNvSpPr>
            <a:spLocks noChangeArrowheads="1"/>
          </p:cNvSpPr>
          <p:nvPr/>
        </p:nvSpPr>
        <p:spPr bwMode="auto">
          <a:xfrm>
            <a:off x="3285404" y="2656319"/>
            <a:ext cx="3013796" cy="788843"/>
          </a:xfrm>
          <a:prstGeom prst="roundRect">
            <a:avLst>
              <a:gd name="adj" fmla="val 28241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 관리</a:t>
            </a:r>
            <a:endParaRPr lang="ko-KR" altLang="ko-KR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1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smtClean="0">
                <a:latin typeface="맑은 고딕" pitchFamily="50" charset="-127"/>
                <a:ea typeface="맑은 고딕" pitchFamily="50" charset="-127"/>
              </a:rPr>
              <a:t>ERROR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페이지</a:t>
            </a:r>
            <a:endParaRPr lang="en-US" altLang="ko-KR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322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2324" name="Rectangle 34"/>
          <p:cNvSpPr>
            <a:spLocks noChangeArrowheads="1"/>
          </p:cNvSpPr>
          <p:nvPr/>
        </p:nvSpPr>
        <p:spPr bwMode="auto">
          <a:xfrm>
            <a:off x="7401272" y="1772816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에러 페이지 </a:t>
            </a:r>
            <a:endParaRPr lang="en-US" altLang="ko-KR" sz="9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- 403/404/505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에러등</a:t>
            </a: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77624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ERROR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0.1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기타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1448779"/>
            <a:ext cx="6930770" cy="4905545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480" y="998730"/>
            <a:ext cx="6930770" cy="405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510" y="1763815"/>
            <a:ext cx="6255695" cy="417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02259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1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smtClean="0">
                <a:latin typeface="맑은 고딕" pitchFamily="50" charset="-127"/>
                <a:ea typeface="맑은 고딕" pitchFamily="50" charset="-127"/>
              </a:rPr>
              <a:t>AjAx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로딩 처리 </a:t>
            </a:r>
            <a:endParaRPr lang="en-US" altLang="ko-KR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322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2324" name="Rectangle 34"/>
          <p:cNvSpPr>
            <a:spLocks noChangeArrowheads="1"/>
          </p:cNvSpPr>
          <p:nvPr/>
        </p:nvSpPr>
        <p:spPr bwMode="auto">
          <a:xfrm>
            <a:off x="7401272" y="1772816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처리중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메세지</a:t>
            </a:r>
            <a:endParaRPr lang="en-US" altLang="ko-KR" sz="9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77624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처리중입니다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0.1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기타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475" y="1178750"/>
            <a:ext cx="6795755" cy="1519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480" y="3068960"/>
            <a:ext cx="694020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02259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7529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상세조회 메인 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470" y="998730"/>
            <a:ext cx="70008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495" y="1493785"/>
            <a:ext cx="6619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2501" y="2258870"/>
            <a:ext cx="6570730" cy="7239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22995" y="2303875"/>
            <a:ext cx="1989745" cy="135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67535" y="24838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상세조회 메인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4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</a:rPr>
              <a:t>1</a:t>
            </a:r>
            <a:r>
              <a:rPr lang="en-US" altLang="ko-KR" sz="900" b="1" dirty="0" smtClean="0">
                <a:solidFill>
                  <a:srgbClr val="000000"/>
                </a:solidFill>
              </a:rPr>
              <a:t>.</a:t>
            </a:r>
            <a:r>
              <a:rPr lang="ko-KR" altLang="en-US" sz="900" b="1" dirty="0" err="1" smtClean="0">
                <a:solidFill>
                  <a:srgbClr val="000000"/>
                </a:solidFill>
              </a:rPr>
              <a:t>탭메뉴</a:t>
            </a:r>
            <a:r>
              <a:rPr lang="en-US" altLang="ko-KR" sz="900" b="1" dirty="0">
                <a:solidFill>
                  <a:srgbClr val="000000"/>
                </a:solidFill>
              </a:rPr>
              <a:t/>
            </a:r>
            <a:br>
              <a:rPr lang="en-US" altLang="ko-KR" sz="900" b="1" dirty="0">
                <a:solidFill>
                  <a:srgbClr val="000000"/>
                </a:solidFill>
              </a:rPr>
            </a:br>
            <a:r>
              <a:rPr lang="ko-KR" altLang="en-US" sz="900" dirty="0">
                <a:solidFill>
                  <a:srgbClr val="000000"/>
                </a:solidFill>
              </a:rPr>
              <a:t>  </a:t>
            </a:r>
            <a:r>
              <a:rPr lang="en-US" altLang="ko-KR" sz="900" dirty="0">
                <a:solidFill>
                  <a:srgbClr val="000000"/>
                </a:solidFill>
              </a:rPr>
              <a:t>- </a:t>
            </a:r>
            <a:r>
              <a:rPr lang="ko-KR" altLang="en-US" sz="900" dirty="0" smtClean="0">
                <a:solidFill>
                  <a:srgbClr val="000000"/>
                </a:solidFill>
              </a:rPr>
              <a:t>현재 활성화된 탭 표시</a:t>
            </a:r>
            <a:r>
              <a:rPr lang="en-US" altLang="ko-KR" sz="900" dirty="0" smtClean="0">
                <a:solidFill>
                  <a:srgbClr val="000000"/>
                </a:solidFill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</a:rPr>
            </a:br>
            <a:r>
              <a:rPr lang="en-US" altLang="ko-KR" sz="900" dirty="0">
                <a:solidFill>
                  <a:srgbClr val="000000"/>
                </a:solidFill>
              </a:rPr>
              <a:t/>
            </a:r>
            <a:br>
              <a:rPr lang="en-US" altLang="ko-KR" sz="900" dirty="0">
                <a:solidFill>
                  <a:srgbClr val="000000"/>
                </a:solidFill>
              </a:rPr>
            </a:br>
            <a:r>
              <a:rPr lang="en-US" altLang="ko-KR" sz="900" b="1" dirty="0">
                <a:solidFill>
                  <a:srgbClr val="000000"/>
                </a:solidFill>
              </a:rPr>
              <a:t>2. 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첨부파일</a:t>
            </a:r>
            <a:r>
              <a:rPr lang="en-US" altLang="ko-KR" sz="900" b="1" dirty="0" smtClean="0">
                <a:solidFill>
                  <a:srgbClr val="000000"/>
                </a:solidFill>
              </a:rPr>
              <a:t/>
            </a:r>
            <a:br>
              <a:rPr lang="en-US" altLang="ko-KR" sz="900" b="1" dirty="0" smtClean="0">
                <a:solidFill>
                  <a:srgbClr val="000000"/>
                </a:solidFill>
              </a:rPr>
            </a:br>
            <a:r>
              <a:rPr lang="en-US" altLang="ko-KR" sz="900" dirty="0" smtClean="0"/>
              <a:t> - </a:t>
            </a:r>
            <a:r>
              <a:rPr lang="ko-KR" altLang="en-US" sz="900" dirty="0" smtClean="0"/>
              <a:t>파일아이콘 표시</a:t>
            </a:r>
            <a:r>
              <a:rPr lang="en-US" altLang="ko-KR" sz="900" b="1" dirty="0">
                <a:solidFill>
                  <a:srgbClr val="0000FF"/>
                </a:solidFill>
              </a:rPr>
              <a:t/>
            </a:r>
            <a:br>
              <a:rPr lang="en-US" altLang="ko-KR" sz="900" b="1" dirty="0">
                <a:solidFill>
                  <a:srgbClr val="0000FF"/>
                </a:solidFill>
              </a:rPr>
            </a:br>
            <a:endParaRPr lang="en-US" altLang="ko-KR" sz="900" b="1" dirty="0">
              <a:solidFill>
                <a:srgbClr val="0000FF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</a:rPr>
              <a:t>3. 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접기</a:t>
            </a:r>
            <a:r>
              <a:rPr lang="en-US" altLang="ko-KR" sz="900" b="1" dirty="0" smtClean="0">
                <a:solidFill>
                  <a:srgbClr val="000000"/>
                </a:solidFill>
              </a:rPr>
              <a:t>/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펼치기 아이콘</a:t>
            </a:r>
            <a:r>
              <a:rPr lang="en-US" altLang="ko-KR" sz="900" b="1" dirty="0" smtClean="0">
                <a:solidFill>
                  <a:srgbClr val="000000"/>
                </a:solidFill>
              </a:rPr>
              <a:t/>
            </a:r>
            <a:br>
              <a:rPr lang="en-US" altLang="ko-KR" sz="900" b="1" dirty="0" smtClean="0">
                <a:solidFill>
                  <a:srgbClr val="000000"/>
                </a:solidFill>
              </a:rPr>
            </a:br>
            <a:r>
              <a:rPr lang="en-US" altLang="ko-KR" sz="900" b="1" dirty="0">
                <a:solidFill>
                  <a:srgbClr val="000000"/>
                </a:solidFill>
              </a:rPr>
              <a:t/>
            </a:r>
            <a:br>
              <a:rPr lang="en-US" altLang="ko-KR" sz="900" b="1" dirty="0">
                <a:solidFill>
                  <a:srgbClr val="000000"/>
                </a:solidFill>
              </a:rPr>
            </a:br>
            <a:r>
              <a:rPr lang="en-US" altLang="ko-KR" sz="900" b="1" dirty="0" smtClean="0">
                <a:solidFill>
                  <a:srgbClr val="000000"/>
                </a:solidFill>
              </a:rPr>
              <a:t>4.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첨부파일 영역</a:t>
            </a:r>
            <a:r>
              <a:rPr lang="en-US" altLang="ko-KR" sz="900" b="1" dirty="0" smtClean="0">
                <a:solidFill>
                  <a:srgbClr val="000000"/>
                </a:solidFill>
              </a:rPr>
              <a:t/>
            </a:r>
            <a:br>
              <a:rPr lang="en-US" altLang="ko-KR" sz="900" b="1" dirty="0" smtClean="0">
                <a:solidFill>
                  <a:srgbClr val="000000"/>
                </a:solidFill>
              </a:rPr>
            </a:br>
            <a:r>
              <a:rPr lang="en-US" altLang="ko-KR" sz="900" dirty="0" smtClean="0">
                <a:solidFill>
                  <a:srgbClr val="000000"/>
                </a:solidFill>
              </a:rPr>
              <a:t> - </a:t>
            </a:r>
            <a:r>
              <a:rPr lang="ko-KR" altLang="en-US" sz="900" dirty="0" smtClean="0">
                <a:solidFill>
                  <a:srgbClr val="000000"/>
                </a:solidFill>
              </a:rPr>
              <a:t>별도 표시</a:t>
            </a:r>
            <a:r>
              <a:rPr lang="en-US" altLang="ko-KR" sz="900" dirty="0" smtClean="0">
                <a:solidFill>
                  <a:srgbClr val="000000"/>
                </a:solidFill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</a:rPr>
            </a:br>
            <a:r>
              <a:rPr lang="en-US" altLang="ko-KR" sz="900" dirty="0" smtClean="0">
                <a:solidFill>
                  <a:srgbClr val="000000"/>
                </a:solidFill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</a:rPr>
            </a:br>
            <a:r>
              <a:rPr lang="en-US" altLang="ko-KR" sz="900" b="1" dirty="0" smtClean="0">
                <a:solidFill>
                  <a:srgbClr val="000000"/>
                </a:solidFill>
              </a:rPr>
              <a:t>5. 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기능버튼 </a:t>
            </a:r>
            <a:r>
              <a:rPr lang="en-US" altLang="ko-KR" sz="900" b="1" dirty="0" smtClean="0">
                <a:solidFill>
                  <a:srgbClr val="000000"/>
                </a:solidFill>
              </a:rPr>
              <a:t/>
            </a:r>
            <a:br>
              <a:rPr lang="en-US" altLang="ko-KR" sz="900" b="1" dirty="0" smtClean="0">
                <a:solidFill>
                  <a:srgbClr val="000000"/>
                </a:solidFill>
              </a:rPr>
            </a:br>
            <a:r>
              <a:rPr lang="ko-KR" altLang="en-US" sz="900" dirty="0" smtClean="0">
                <a:solidFill>
                  <a:srgbClr val="000000"/>
                </a:solidFill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</a:rPr>
              <a:t>- </a:t>
            </a:r>
            <a:r>
              <a:rPr lang="ko-KR" altLang="en-US" sz="900" dirty="0" smtClean="0">
                <a:solidFill>
                  <a:srgbClr val="000000"/>
                </a:solidFill>
              </a:rPr>
              <a:t>수정</a:t>
            </a:r>
            <a:r>
              <a:rPr lang="en-US" altLang="ko-KR" sz="900" dirty="0" smtClean="0">
                <a:solidFill>
                  <a:srgbClr val="000000"/>
                </a:solidFill>
              </a:rPr>
              <a:t>/</a:t>
            </a:r>
            <a:r>
              <a:rPr lang="ko-KR" altLang="en-US" sz="900" dirty="0" smtClean="0">
                <a:solidFill>
                  <a:srgbClr val="000000"/>
                </a:solidFill>
              </a:rPr>
              <a:t>삭제</a:t>
            </a:r>
            <a:r>
              <a:rPr lang="en-US" altLang="ko-KR" sz="900" dirty="0" smtClean="0">
                <a:solidFill>
                  <a:srgbClr val="000000"/>
                </a:solidFill>
              </a:rPr>
              <a:t>/</a:t>
            </a:r>
            <a:r>
              <a:rPr lang="ko-KR" altLang="en-US" sz="900" dirty="0" smtClean="0">
                <a:solidFill>
                  <a:srgbClr val="000000"/>
                </a:solidFill>
              </a:rPr>
              <a:t>체크아웃 취소</a:t>
            </a:r>
            <a:r>
              <a:rPr lang="en-US" altLang="ko-KR" sz="900" dirty="0" smtClean="0">
                <a:solidFill>
                  <a:srgbClr val="000000"/>
                </a:solidFill>
              </a:rPr>
              <a:t>/</a:t>
            </a: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dirty="0" smtClean="0">
                <a:solidFill>
                  <a:srgbClr val="000000"/>
                </a:solidFill>
              </a:rPr>
              <a:t> - </a:t>
            </a:r>
            <a:r>
              <a:rPr lang="ko-KR" altLang="en-US" sz="900" dirty="0" smtClean="0">
                <a:solidFill>
                  <a:srgbClr val="000000"/>
                </a:solidFill>
              </a:rPr>
              <a:t>추가기능</a:t>
            </a:r>
            <a:r>
              <a:rPr lang="en-US" altLang="ko-KR" sz="900" dirty="0" smtClean="0">
                <a:solidFill>
                  <a:srgbClr val="000000"/>
                </a:solidFill>
              </a:rPr>
              <a:t>/URL </a:t>
            </a:r>
            <a:r>
              <a:rPr lang="ko-KR" altLang="en-US" sz="900" dirty="0" smtClean="0">
                <a:solidFill>
                  <a:srgbClr val="000000"/>
                </a:solidFill>
              </a:rPr>
              <a:t>복사</a:t>
            </a:r>
            <a:r>
              <a:rPr lang="en-US" altLang="ko-KR" sz="900" dirty="0" smtClean="0">
                <a:solidFill>
                  <a:srgbClr val="000000"/>
                </a:solidFill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</a:rPr>
            </a:br>
            <a:r>
              <a:rPr lang="en-US" altLang="ko-KR" sz="900" dirty="0" smtClean="0">
                <a:solidFill>
                  <a:srgbClr val="000000"/>
                </a:solidFill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</a:rPr>
            </a:br>
            <a:r>
              <a:rPr lang="en-US" altLang="ko-KR" sz="900" dirty="0" smtClean="0">
                <a:solidFill>
                  <a:srgbClr val="000000"/>
                </a:solidFill>
              </a:rPr>
              <a:t>* </a:t>
            </a:r>
            <a:r>
              <a:rPr lang="ko-KR" altLang="en-US" sz="900" dirty="0" smtClean="0">
                <a:solidFill>
                  <a:srgbClr val="0000FF"/>
                </a:solidFill>
              </a:rPr>
              <a:t>문서 조회화면은 </a:t>
            </a:r>
            <a:r>
              <a:rPr lang="ko-KR" altLang="en-US" sz="900" dirty="0" err="1" smtClean="0">
                <a:solidFill>
                  <a:srgbClr val="0000FF"/>
                </a:solidFill>
              </a:rPr>
              <a:t>레이어로</a:t>
            </a:r>
            <a:r>
              <a:rPr lang="ko-KR" altLang="en-US" sz="900" dirty="0" smtClean="0">
                <a:solidFill>
                  <a:srgbClr val="0000FF"/>
                </a:solidFill>
              </a:rPr>
              <a:t> 구성되며</a:t>
            </a:r>
            <a:r>
              <a:rPr lang="en-US" altLang="ko-KR" sz="900" dirty="0" smtClean="0">
                <a:solidFill>
                  <a:srgbClr val="0000FF"/>
                </a:solidFill>
              </a:rPr>
              <a:t>, Modal </a:t>
            </a:r>
            <a:r>
              <a:rPr lang="ko-KR" altLang="en-US" sz="900" dirty="0" smtClean="0">
                <a:solidFill>
                  <a:srgbClr val="0000FF"/>
                </a:solidFill>
              </a:rPr>
              <a:t>처리된다</a:t>
            </a:r>
            <a:r>
              <a:rPr lang="en-US" altLang="ko-KR" sz="900" dirty="0" smtClean="0">
                <a:solidFill>
                  <a:srgbClr val="0000FF"/>
                </a:solidFill>
              </a:rPr>
              <a:t>. </a:t>
            </a:r>
            <a:r>
              <a:rPr lang="ko-KR" altLang="en-US" sz="900" dirty="0" smtClean="0">
                <a:solidFill>
                  <a:srgbClr val="0000FF"/>
                </a:solidFill>
              </a:rPr>
              <a:t>이후 상세화면은 이전 화면 설계부분을 따른다</a:t>
            </a:r>
            <a:r>
              <a:rPr lang="en-US" altLang="ko-KR" sz="900" dirty="0" smtClean="0">
                <a:solidFill>
                  <a:srgbClr val="0000FF"/>
                </a:solidFill>
              </a:rPr>
              <a:t>.</a:t>
            </a:r>
            <a:br>
              <a:rPr lang="en-US" altLang="ko-KR" sz="900" dirty="0" smtClean="0">
                <a:solidFill>
                  <a:srgbClr val="0000FF"/>
                </a:solidFill>
              </a:rPr>
            </a:br>
            <a:r>
              <a:rPr lang="en-US" altLang="ko-KR" sz="900" dirty="0" smtClean="0">
                <a:solidFill>
                  <a:srgbClr val="0000FF"/>
                </a:solidFill>
              </a:rPr>
              <a:t>* </a:t>
            </a:r>
            <a:r>
              <a:rPr lang="ko-KR" altLang="en-US" sz="900" dirty="0" smtClean="0">
                <a:solidFill>
                  <a:srgbClr val="0000FF"/>
                </a:solidFill>
              </a:rPr>
              <a:t>확장문서속성 및 관련문서는 데이터가 없을 경우 노출하지 않는다</a:t>
            </a:r>
            <a:r>
              <a:rPr lang="en-US" altLang="ko-KR" sz="900" dirty="0" smtClean="0">
                <a:solidFill>
                  <a:srgbClr val="0000FF"/>
                </a:solidFill>
              </a:rPr>
              <a:t>.</a:t>
            </a: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dirty="0">
              <a:solidFill>
                <a:srgbClr val="3333FF"/>
              </a:solidFill>
            </a:endParaRP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7515" y="2277920"/>
            <a:ext cx="16764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452500" y="2448415"/>
            <a:ext cx="6570730" cy="54006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3190" y="2213865"/>
            <a:ext cx="3524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타원 18"/>
          <p:cNvSpPr/>
          <p:nvPr/>
        </p:nvSpPr>
        <p:spPr>
          <a:xfrm>
            <a:off x="6978225" y="225887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023230" y="270892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07495" y="4914165"/>
            <a:ext cx="6570730" cy="333375"/>
            <a:chOff x="452500" y="4374105"/>
            <a:chExt cx="6570730" cy="333375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2500" y="4374105"/>
              <a:ext cx="657073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587515" y="4464115"/>
              <a:ext cx="2520280" cy="18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확장문서속성 </a:t>
              </a:r>
              <a:endParaRPr lang="ko-KR" altLang="en-US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07495" y="5319210"/>
            <a:ext cx="6570730" cy="333375"/>
            <a:chOff x="452500" y="4374105"/>
            <a:chExt cx="6570730" cy="333375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2500" y="4374105"/>
              <a:ext cx="657073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직사각형 26"/>
            <p:cNvSpPr/>
            <p:nvPr/>
          </p:nvSpPr>
          <p:spPr>
            <a:xfrm>
              <a:off x="587515" y="4464115"/>
              <a:ext cx="2520280" cy="18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현재 설정된 권한명</a:t>
              </a:r>
              <a:r>
                <a:rPr lang="en-US" altLang="ko-KR" sz="900" smtClean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…</a:t>
              </a:r>
              <a:endParaRPr lang="ko-KR" altLang="en-US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07495" y="5724255"/>
            <a:ext cx="6570730" cy="333375"/>
            <a:chOff x="452500" y="4374105"/>
            <a:chExt cx="6570730" cy="333375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2500" y="4374105"/>
              <a:ext cx="6570730" cy="33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직사각형 29"/>
            <p:cNvSpPr/>
            <p:nvPr/>
          </p:nvSpPr>
          <p:spPr>
            <a:xfrm>
              <a:off x="587515" y="4464115"/>
              <a:ext cx="2520280" cy="18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관련문서 </a:t>
              </a:r>
              <a:r>
                <a:rPr lang="en-US" altLang="ko-KR" sz="900" smtClean="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rPr>
                <a:t>(1)</a:t>
              </a:r>
              <a:endParaRPr lang="ko-KR" altLang="en-US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1" name="타원 30"/>
          <p:cNvSpPr/>
          <p:nvPr/>
        </p:nvSpPr>
        <p:spPr>
          <a:xfrm>
            <a:off x="6213140" y="15837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422830" y="1898830"/>
            <a:ext cx="945105" cy="2250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체크아웃취소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87815" y="1763815"/>
            <a:ext cx="3825425" cy="450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82470" y="998730"/>
            <a:ext cx="6975775" cy="5445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07595" y="1448780"/>
            <a:ext cx="8286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07495" y="3023955"/>
            <a:ext cx="6615735" cy="1845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32" y="5332505"/>
            <a:ext cx="1033761" cy="140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8669007" y="1152853"/>
            <a:ext cx="2764713" cy="285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778425" y="1139977"/>
            <a:ext cx="2531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문서상세조회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1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psd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utoShape 86"/>
          <p:cNvSpPr>
            <a:spLocks noChangeArrowheads="1"/>
          </p:cNvSpPr>
          <p:nvPr/>
        </p:nvSpPr>
        <p:spPr bwMode="auto">
          <a:xfrm>
            <a:off x="488504" y="818710"/>
            <a:ext cx="4569966" cy="4455495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문서 상세조회 화면 </a:t>
            </a: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기본정보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기능 버튼 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수정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수정화면 이동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삭제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삭제 확인 </a:t>
            </a:r>
            <a:r>
              <a:rPr lang="en-US" altLang="ko-KR" sz="900" smtClean="0">
                <a:solidFill>
                  <a:srgbClr val="000000"/>
                </a:solidFill>
              </a:rPr>
              <a:t>Alert </a:t>
            </a:r>
            <a:r>
              <a:rPr lang="ko-KR" altLang="en-US" sz="900" smtClean="0">
                <a:solidFill>
                  <a:srgbClr val="000000"/>
                </a:solidFill>
              </a:rPr>
              <a:t>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체크아웃 취소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체크아웃 취소 </a:t>
            </a:r>
            <a:r>
              <a:rPr lang="en-US" altLang="ko-KR" sz="900" smtClean="0">
                <a:solidFill>
                  <a:srgbClr val="000000"/>
                </a:solidFill>
              </a:rPr>
              <a:t>Alert </a:t>
            </a:r>
            <a:r>
              <a:rPr lang="ko-KR" altLang="en-US" sz="900" smtClean="0">
                <a:solidFill>
                  <a:srgbClr val="000000"/>
                </a:solidFill>
              </a:rPr>
              <a:t>표시 </a:t>
            </a:r>
            <a:r>
              <a:rPr lang="en-US" altLang="ko-KR" sz="900" b="1" smtClean="0">
                <a:solidFill>
                  <a:srgbClr val="0000FF"/>
                </a:solidFill>
              </a:rPr>
              <a:t>(</a:t>
            </a:r>
            <a:r>
              <a:rPr lang="ko-KR" altLang="en-US" sz="900" smtClean="0">
                <a:solidFill>
                  <a:srgbClr val="0000FF"/>
                </a:solidFill>
              </a:rPr>
              <a:t>단</a:t>
            </a:r>
            <a:r>
              <a:rPr lang="en-US" altLang="ko-KR" sz="900" smtClean="0">
                <a:solidFill>
                  <a:srgbClr val="0000FF"/>
                </a:solidFill>
              </a:rPr>
              <a:t>, </a:t>
            </a:r>
            <a:r>
              <a:rPr lang="ko-KR" altLang="en-US" sz="900" smtClean="0">
                <a:solidFill>
                  <a:srgbClr val="0000FF"/>
                </a:solidFill>
              </a:rPr>
              <a:t>체크아웃 상태인 문서만 버튼 표시함</a:t>
            </a:r>
            <a:r>
              <a:rPr lang="en-US" altLang="ko-KR" sz="900" smtClean="0">
                <a:solidFill>
                  <a:srgbClr val="0000FF"/>
                </a:solidFill>
              </a:rPr>
              <a:t>)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추가기능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이동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복사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즐겨찾기 추가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작업카트 추가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>
                <a:solidFill>
                  <a:srgbClr val="0000FF"/>
                </a:solidFill>
              </a:rPr>
              <a:t> ※ </a:t>
            </a:r>
            <a:r>
              <a:rPr lang="ko-KR" altLang="en-US" sz="900" smtClean="0">
                <a:solidFill>
                  <a:srgbClr val="0000FF"/>
                </a:solidFill>
              </a:rPr>
              <a:t>삭제시 문서의 모든 버전을 삭제함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Lock </a:t>
            </a:r>
            <a:r>
              <a:rPr lang="ko-KR" altLang="en-US" sz="900" b="1" smtClean="0">
                <a:solidFill>
                  <a:srgbClr val="000000"/>
                </a:solidFill>
              </a:rPr>
              <a:t>및 버전 표시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체크아웃된 문서는 자물쇠 아이콘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문서의 현재버전 표시</a:t>
            </a: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툴팁</a:t>
            </a:r>
            <a:r>
              <a:rPr lang="en-US" altLang="ko-KR" sz="900" smtClean="0">
                <a:solidFill>
                  <a:srgbClr val="000000"/>
                </a:solidFill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</a:rPr>
              <a:t>반출자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반출일시</a:t>
            </a:r>
            <a:r>
              <a:rPr lang="en-US" altLang="ko-KR" sz="900" smtClean="0">
                <a:solidFill>
                  <a:srgbClr val="000000"/>
                </a:solidFill>
              </a:rPr>
              <a:t>) </a:t>
            </a:r>
            <a:r>
              <a:rPr lang="ko-KR" altLang="en-US" sz="900" smtClean="0">
                <a:solidFill>
                  <a:srgbClr val="000000"/>
                </a:solidFill>
              </a:rPr>
              <a:t>제공함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>
                <a:solidFill>
                  <a:srgbClr val="000000"/>
                </a:solidFill>
              </a:rPr>
              <a:t>탭 구성 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>
                <a:solidFill>
                  <a:srgbClr val="000000"/>
                </a:solidFill>
              </a:rPr>
              <a:t>기본</a:t>
            </a:r>
            <a:r>
              <a:rPr lang="en-US" altLang="ko-KR" sz="900">
                <a:solidFill>
                  <a:srgbClr val="000000"/>
                </a:solidFill>
              </a:rPr>
              <a:t>/</a:t>
            </a:r>
            <a:r>
              <a:rPr lang="ko-KR" altLang="en-US" sz="900">
                <a:solidFill>
                  <a:srgbClr val="000000"/>
                </a:solidFill>
              </a:rPr>
              <a:t>버전</a:t>
            </a:r>
            <a:r>
              <a:rPr lang="en-US" altLang="ko-KR" sz="90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이력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의견 </a:t>
            </a:r>
            <a:r>
              <a:rPr lang="ko-KR" altLang="en-US" sz="900">
                <a:solidFill>
                  <a:srgbClr val="000000"/>
                </a:solidFill>
              </a:rPr>
              <a:t>탭으로 </a:t>
            </a:r>
            <a:r>
              <a:rPr lang="ko-KR" altLang="en-US" sz="900" smtClean="0">
                <a:solidFill>
                  <a:srgbClr val="000000"/>
                </a:solidFill>
              </a:rPr>
              <a:t>구성</a:t>
            </a: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r>
              <a:rPr lang="en-US" altLang="ko-KR" sz="900" b="1">
                <a:solidFill>
                  <a:srgbClr val="000000"/>
                </a:solidFill>
              </a:rPr>
              <a:t>4</a:t>
            </a:r>
            <a:r>
              <a:rPr lang="en-US" altLang="ko-KR" sz="900" b="1" smtClean="0">
                <a:solidFill>
                  <a:srgbClr val="000000"/>
                </a:solidFill>
              </a:rPr>
              <a:t>. URL</a:t>
            </a:r>
            <a:r>
              <a:rPr lang="ko-KR" altLang="en-US" sz="900" b="1" smtClean="0">
                <a:solidFill>
                  <a:srgbClr val="000000"/>
                </a:solidFill>
              </a:rPr>
              <a:t>복사 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문서의 </a:t>
            </a:r>
            <a:r>
              <a:rPr lang="en-US" altLang="ko-KR" sz="900" smtClean="0">
                <a:solidFill>
                  <a:srgbClr val="000000"/>
                </a:solidFill>
              </a:rPr>
              <a:t>URL</a:t>
            </a:r>
            <a:r>
              <a:rPr lang="ko-KR" altLang="en-US" sz="900" smtClean="0">
                <a:solidFill>
                  <a:srgbClr val="000000"/>
                </a:solidFill>
              </a:rPr>
              <a:t>을 복사함</a:t>
            </a:r>
            <a:r>
              <a:rPr lang="en-US" altLang="ko-KR" sz="900" b="1" smtClean="0">
                <a:solidFill>
                  <a:srgbClr val="0000FF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>
                <a:solidFill>
                  <a:srgbClr val="000000"/>
                </a:solidFill>
              </a:rPr>
              <a:t>5</a:t>
            </a:r>
            <a:r>
              <a:rPr lang="en-US" altLang="ko-KR" sz="900" b="1" smtClean="0">
                <a:solidFill>
                  <a:srgbClr val="000000"/>
                </a:solidFill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</a:rPr>
              <a:t>권한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>
                <a:solidFill>
                  <a:srgbClr val="000000"/>
                </a:solidFill>
              </a:rPr>
              <a:t>6</a:t>
            </a:r>
            <a:r>
              <a:rPr lang="en-US" altLang="ko-KR" sz="900" b="1" smtClean="0">
                <a:solidFill>
                  <a:srgbClr val="000000"/>
                </a:solidFill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</a:rPr>
              <a:t>관련문서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FF"/>
                </a:solidFill>
              </a:rPr>
              <a:t>관련문서가 </a:t>
            </a:r>
            <a:r>
              <a:rPr lang="ko-KR" altLang="en-US" sz="900">
                <a:solidFill>
                  <a:srgbClr val="0000FF"/>
                </a:solidFill>
              </a:rPr>
              <a:t>없는 경우 </a:t>
            </a:r>
            <a:r>
              <a:rPr lang="ko-KR" altLang="en-US" sz="900" smtClean="0">
                <a:solidFill>
                  <a:srgbClr val="0000FF"/>
                </a:solidFill>
              </a:rPr>
              <a:t>관련문서 </a:t>
            </a:r>
            <a:r>
              <a:rPr lang="ko-KR" altLang="en-US" sz="900">
                <a:solidFill>
                  <a:srgbClr val="0000FF"/>
                </a:solidFill>
              </a:rPr>
              <a:t>자체를 표시하지 않음</a:t>
            </a: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FF0000"/>
                </a:solidFill>
              </a:rPr>
              <a:t>* </a:t>
            </a:r>
            <a:r>
              <a:rPr lang="ko-KR" altLang="en-US" sz="900" smtClean="0">
                <a:solidFill>
                  <a:srgbClr val="FF0000"/>
                </a:solidFill>
              </a:rPr>
              <a:t>파일영역 및 확장문서 속성은 </a:t>
            </a:r>
            <a:r>
              <a:rPr lang="en-US" altLang="ko-KR" sz="900" smtClean="0">
                <a:solidFill>
                  <a:srgbClr val="FF0000"/>
                </a:solidFill>
              </a:rPr>
              <a:t>12</a:t>
            </a:r>
            <a:r>
              <a:rPr lang="ko-KR" altLang="en-US" sz="900" smtClean="0">
                <a:solidFill>
                  <a:srgbClr val="FF0000"/>
                </a:solidFill>
              </a:rPr>
              <a:t> 페이지를 참조하세요</a:t>
            </a:r>
            <a:r>
              <a:rPr lang="en-US" altLang="ko-KR" sz="900" smtClean="0">
                <a:solidFill>
                  <a:srgbClr val="FF0000"/>
                </a:solidFill>
              </a:rPr>
              <a:t>.</a:t>
            </a:r>
            <a:r>
              <a:rPr lang="en-US" altLang="ko-KR" sz="9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66593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상세조회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기본정보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536112"/>
              </p:ext>
            </p:extLst>
          </p:nvPr>
        </p:nvGraphicFramePr>
        <p:xfrm>
          <a:off x="666007" y="2108180"/>
          <a:ext cx="4176439" cy="1991820"/>
        </p:xfrm>
        <a:graphic>
          <a:graphicData uri="http://schemas.openxmlformats.org/drawingml/2006/table">
            <a:tbl>
              <a:tblPr/>
              <a:tblGrid>
                <a:gridCol w="784018"/>
                <a:gridCol w="1152128"/>
                <a:gridCol w="864282"/>
                <a:gridCol w="1376011"/>
              </a:tblGrid>
              <a:tr h="268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기본폴더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부서함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경영지원팀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경영일반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규정관리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2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 </a:t>
                      </a: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보존연한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5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7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보안등급</a:t>
                      </a: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조회등급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사원이상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3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소유자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kumimoji="0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2015-02-10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다차원 분류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/EDMS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전산기획팀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경영일반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공통관리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규정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97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" name="Text Box 4"/>
          <p:cNvSpPr txBox="1">
            <a:spLocks noChangeArrowheads="1"/>
          </p:cNvSpPr>
          <p:nvPr/>
        </p:nvSpPr>
        <p:spPr bwMode="auto">
          <a:xfrm>
            <a:off x="670554" y="891635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문서 상세조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회</a:t>
            </a:r>
            <a:endParaRPr lang="ko-KR" altLang="en-US" sz="1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AutoShape 86"/>
          <p:cNvSpPr>
            <a:spLocks noChangeArrowheads="1"/>
          </p:cNvSpPr>
          <p:nvPr/>
        </p:nvSpPr>
        <p:spPr bwMode="auto">
          <a:xfrm>
            <a:off x="657982" y="1431341"/>
            <a:ext cx="4221040" cy="324648"/>
          </a:xfrm>
          <a:prstGeom prst="roundRect">
            <a:avLst>
              <a:gd name="adj" fmla="val 9750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문서관리 지침                                                       </a:t>
            </a:r>
            <a:r>
              <a:rPr lang="en-US" altLang="ko-KR" sz="85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 2.0</a:t>
            </a:r>
            <a:endParaRPr lang="ko-KR" altLang="en-US" sz="85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62908" y="1855429"/>
            <a:ext cx="1512547" cy="242073"/>
            <a:chOff x="1709566" y="1989063"/>
            <a:chExt cx="1512547" cy="265921"/>
          </a:xfrm>
        </p:grpSpPr>
        <p:sp>
          <p:nvSpPr>
            <p:cNvPr id="56" name="AutoShape 48"/>
            <p:cNvSpPr>
              <a:spLocks noChangeArrowheads="1"/>
            </p:cNvSpPr>
            <p:nvPr/>
          </p:nvSpPr>
          <p:spPr bwMode="auto">
            <a:xfrm>
              <a:off x="1709566" y="1989063"/>
              <a:ext cx="546515" cy="265921"/>
            </a:xfrm>
            <a:prstGeom prst="roundRect">
              <a:avLst>
                <a:gd name="adj" fmla="val 4444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F5F5F5"/>
                </a:gs>
              </a:gsLst>
              <a:lin ang="5400000" scaled="1"/>
            </a:gra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prstShdw prst="shdw17" dist="17961" dir="13500000">
                <a:srgbClr val="858585"/>
              </a:prstShdw>
            </a:effectLst>
            <a:extLst/>
          </p:spPr>
          <p:txBody>
            <a:bodyPr wrap="none" anchor="ctr"/>
            <a:lstStyle/>
            <a:p>
              <a:pPr algn="ctr"/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</a:t>
              </a:r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</a:t>
              </a:r>
              <a:endParaRPr lang="ko-KR" altLang="ko-KR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AutoShape 48"/>
            <p:cNvSpPr>
              <a:spLocks noChangeArrowheads="1"/>
            </p:cNvSpPr>
            <p:nvPr/>
          </p:nvSpPr>
          <p:spPr bwMode="auto">
            <a:xfrm>
              <a:off x="2236128" y="1989063"/>
              <a:ext cx="546515" cy="265921"/>
            </a:xfrm>
            <a:prstGeom prst="roundRect">
              <a:avLst>
                <a:gd name="adj" fmla="val 44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prstShdw prst="shdw17" dist="17961" dir="13500000">
                <a:srgbClr val="858585"/>
              </a:prstShdw>
            </a:effectLst>
            <a:extLst/>
          </p:spPr>
          <p:txBody>
            <a:bodyPr wrap="none" anchor="ctr"/>
            <a:lstStyle/>
            <a:p>
              <a:pPr algn="ctr"/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버전</a:t>
              </a:r>
              <a:endParaRPr lang="ko-KR" altLang="ko-KR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AutoShape 48"/>
            <p:cNvSpPr>
              <a:spLocks noChangeArrowheads="1"/>
            </p:cNvSpPr>
            <p:nvPr/>
          </p:nvSpPr>
          <p:spPr bwMode="auto">
            <a:xfrm>
              <a:off x="2740185" y="1989063"/>
              <a:ext cx="481928" cy="265921"/>
            </a:xfrm>
            <a:prstGeom prst="roundRect">
              <a:avLst>
                <a:gd name="adj" fmla="val 44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prstShdw prst="shdw17" dist="17961" dir="13500000">
                <a:srgbClr val="858585"/>
              </a:prstShdw>
            </a:effectLst>
            <a:extLst/>
          </p:spPr>
          <p:txBody>
            <a:bodyPr wrap="none" anchor="ctr"/>
            <a:lstStyle/>
            <a:p>
              <a:pPr algn="ctr"/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이력</a:t>
              </a:r>
              <a:endParaRPr lang="ko-KR" altLang="ko-KR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1" name="Text Box 4"/>
          <p:cNvSpPr txBox="1">
            <a:spLocks noChangeArrowheads="1"/>
          </p:cNvSpPr>
          <p:nvPr/>
        </p:nvSpPr>
        <p:spPr bwMode="auto">
          <a:xfrm>
            <a:off x="677525" y="4168943"/>
            <a:ext cx="2368004" cy="22188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권한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연구소 부서권한</a:t>
            </a:r>
          </a:p>
        </p:txBody>
      </p:sp>
      <p:pic>
        <p:nvPicPr>
          <p:cNvPr id="62" name="Picture 66" descr="회색-아쿠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851" y="4189990"/>
            <a:ext cx="190267" cy="19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6" descr="회색-아쿠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34947" y="4192213"/>
            <a:ext cx="190267" cy="19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ectangle 85"/>
          <p:cNvSpPr>
            <a:spLocks noChangeArrowheads="1"/>
          </p:cNvSpPr>
          <p:nvPr/>
        </p:nvSpPr>
        <p:spPr bwMode="auto">
          <a:xfrm>
            <a:off x="4407580" y="1883399"/>
            <a:ext cx="437744" cy="185543"/>
          </a:xfrm>
          <a:prstGeom prst="roundRect">
            <a:avLst/>
          </a:prstGeom>
          <a:solidFill>
            <a:srgbClr val="FFFFCC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en-US" altLang="ko-KR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kumimoji="0"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kumimoji="0"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708379" y="4914165"/>
            <a:ext cx="417304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677525" y="4663998"/>
            <a:ext cx="2368004" cy="22188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관련문서 </a:t>
            </a:r>
            <a:r>
              <a:rPr lang="en-US" altLang="ko-KR" sz="900" b="1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b="1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66" descr="회색-아쿠아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43796" y="4678124"/>
            <a:ext cx="190267" cy="19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타원 35"/>
          <p:cNvSpPr/>
          <p:nvPr/>
        </p:nvSpPr>
        <p:spPr>
          <a:xfrm>
            <a:off x="506480" y="467899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99235" y="4565336"/>
            <a:ext cx="417304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4247648" y="182732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94088" y="1764463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96487" y="414312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Rectangle 85"/>
          <p:cNvSpPr>
            <a:spLocks noChangeArrowheads="1"/>
          </p:cNvSpPr>
          <p:nvPr/>
        </p:nvSpPr>
        <p:spPr bwMode="auto">
          <a:xfrm>
            <a:off x="3043204" y="1197604"/>
            <a:ext cx="32861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Rectangle 85"/>
          <p:cNvSpPr>
            <a:spLocks noChangeArrowheads="1"/>
          </p:cNvSpPr>
          <p:nvPr/>
        </p:nvSpPr>
        <p:spPr bwMode="auto">
          <a:xfrm>
            <a:off x="2689444" y="1197604"/>
            <a:ext cx="32861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kumimoji="0"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Rectangle 85"/>
          <p:cNvSpPr>
            <a:spLocks noChangeArrowheads="1"/>
          </p:cNvSpPr>
          <p:nvPr/>
        </p:nvSpPr>
        <p:spPr bwMode="auto">
          <a:xfrm>
            <a:off x="4206412" y="1197604"/>
            <a:ext cx="64807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574003" y="108186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AutoShape 129"/>
          <p:cNvCxnSpPr>
            <a:cxnSpLocks noChangeShapeType="1"/>
            <a:stCxn id="55" idx="3"/>
            <a:endCxn id="63" idx="1"/>
          </p:cNvCxnSpPr>
          <p:nvPr/>
        </p:nvCxnSpPr>
        <p:spPr bwMode="auto">
          <a:xfrm>
            <a:off x="4898996" y="1305469"/>
            <a:ext cx="726558" cy="257550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tangle 260"/>
          <p:cNvSpPr>
            <a:spLocks noChangeArrowheads="1"/>
          </p:cNvSpPr>
          <p:nvPr/>
        </p:nvSpPr>
        <p:spPr bwMode="auto">
          <a:xfrm>
            <a:off x="4206412" y="1184112"/>
            <a:ext cx="692584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58"/>
          <p:cNvGrpSpPr/>
          <p:nvPr/>
        </p:nvGrpSpPr>
        <p:grpSpPr>
          <a:xfrm>
            <a:off x="5625554" y="3484452"/>
            <a:ext cx="1055638" cy="793042"/>
            <a:chOff x="-303584" y="1290465"/>
            <a:chExt cx="1055638" cy="793042"/>
          </a:xfrm>
        </p:grpSpPr>
        <p:sp>
          <p:nvSpPr>
            <p:cNvPr id="63" name="직사각형 62"/>
            <p:cNvSpPr/>
            <p:nvPr/>
          </p:nvSpPr>
          <p:spPr>
            <a:xfrm>
              <a:off x="-303584" y="1290465"/>
              <a:ext cx="1055638" cy="793042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400"/>
                </a:lnSpc>
              </a:pPr>
              <a:endPara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복사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작업카트 추가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-284534" y="1303711"/>
              <a:ext cx="984821" cy="220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sq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이동</a:t>
              </a:r>
            </a:p>
          </p:txBody>
        </p:sp>
      </p:grpSp>
      <p:grpSp>
        <p:nvGrpSpPr>
          <p:cNvPr id="10" name="그룹 8"/>
          <p:cNvGrpSpPr/>
          <p:nvPr/>
        </p:nvGrpSpPr>
        <p:grpSpPr>
          <a:xfrm>
            <a:off x="5353744" y="836712"/>
            <a:ext cx="1903512" cy="1106956"/>
            <a:chOff x="5353744" y="836712"/>
            <a:chExt cx="1903512" cy="1106956"/>
          </a:xfrm>
        </p:grpSpPr>
        <p:sp>
          <p:nvSpPr>
            <p:cNvPr id="74" name="AutoShape 86"/>
            <p:cNvSpPr>
              <a:spLocks noChangeArrowheads="1"/>
            </p:cNvSpPr>
            <p:nvPr/>
          </p:nvSpPr>
          <p:spPr bwMode="auto">
            <a:xfrm>
              <a:off x="5360241" y="1124048"/>
              <a:ext cx="1897015" cy="819620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5" name="TextBox 51"/>
            <p:cNvSpPr txBox="1">
              <a:spLocks noChangeArrowheads="1"/>
            </p:cNvSpPr>
            <p:nvPr/>
          </p:nvSpPr>
          <p:spPr bwMode="auto">
            <a:xfrm>
              <a:off x="5457719" y="1256427"/>
              <a:ext cx="161133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삭제하시겠습니까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6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77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3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cxnSp>
        <p:nvCxnSpPr>
          <p:cNvPr id="84" name="AutoShape 129"/>
          <p:cNvCxnSpPr>
            <a:cxnSpLocks noChangeShapeType="1"/>
            <a:stCxn id="70" idx="0"/>
          </p:cNvCxnSpPr>
          <p:nvPr/>
        </p:nvCxnSpPr>
        <p:spPr bwMode="auto">
          <a:xfrm rot="5400000" flipH="1" flipV="1">
            <a:off x="4166774" y="-8222"/>
            <a:ext cx="228357" cy="2145588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Rectangle 85"/>
          <p:cNvSpPr>
            <a:spLocks noChangeArrowheads="1"/>
          </p:cNvSpPr>
          <p:nvPr/>
        </p:nvSpPr>
        <p:spPr bwMode="auto">
          <a:xfrm>
            <a:off x="3405153" y="1197603"/>
            <a:ext cx="772684" cy="2021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 취소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Rectangle 260"/>
          <p:cNvSpPr>
            <a:spLocks noChangeArrowheads="1"/>
          </p:cNvSpPr>
          <p:nvPr/>
        </p:nvSpPr>
        <p:spPr bwMode="auto">
          <a:xfrm>
            <a:off x="3019528" y="1178750"/>
            <a:ext cx="377259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88"/>
          <p:cNvGrpSpPr/>
          <p:nvPr/>
        </p:nvGrpSpPr>
        <p:grpSpPr>
          <a:xfrm>
            <a:off x="5353744" y="2074962"/>
            <a:ext cx="1903512" cy="1106956"/>
            <a:chOff x="5353744" y="836712"/>
            <a:chExt cx="1903512" cy="1106956"/>
          </a:xfrm>
        </p:grpSpPr>
        <p:sp>
          <p:nvSpPr>
            <p:cNvPr id="90" name="AutoShape 86"/>
            <p:cNvSpPr>
              <a:spLocks noChangeArrowheads="1"/>
            </p:cNvSpPr>
            <p:nvPr/>
          </p:nvSpPr>
          <p:spPr bwMode="auto">
            <a:xfrm>
              <a:off x="5360241" y="1124048"/>
              <a:ext cx="1897015" cy="819620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TextBox 51"/>
            <p:cNvSpPr txBox="1">
              <a:spLocks noChangeArrowheads="1"/>
            </p:cNvSpPr>
            <p:nvPr/>
          </p:nvSpPr>
          <p:spPr bwMode="auto">
            <a:xfrm>
              <a:off x="5457719" y="1256427"/>
              <a:ext cx="161133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체크아웃을 취소하시겠습니까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2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TextBox 9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3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97" name="Rectangle 260"/>
          <p:cNvSpPr>
            <a:spLocks noChangeArrowheads="1"/>
          </p:cNvSpPr>
          <p:nvPr/>
        </p:nvSpPr>
        <p:spPr bwMode="auto">
          <a:xfrm>
            <a:off x="3391003" y="1169225"/>
            <a:ext cx="815409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8" name="AutoShape 129"/>
          <p:cNvCxnSpPr>
            <a:cxnSpLocks noChangeShapeType="1"/>
            <a:stCxn id="97" idx="0"/>
          </p:cNvCxnSpPr>
          <p:nvPr/>
        </p:nvCxnSpPr>
        <p:spPr bwMode="auto">
          <a:xfrm rot="16200000" flipH="1">
            <a:off x="3931049" y="1036883"/>
            <a:ext cx="1296849" cy="1561533"/>
          </a:xfrm>
          <a:prstGeom prst="bentConnector4">
            <a:avLst>
              <a:gd name="adj1" fmla="val -9548"/>
              <a:gd name="adj2" fmla="val 89284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3" name="Picture 820" descr="열쇠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818181"/>
              </a:clrFrom>
              <a:clrTo>
                <a:srgbClr val="81818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33" b="873"/>
          <a:stretch>
            <a:fillRect/>
          </a:stretch>
        </p:blipFill>
        <p:spPr bwMode="auto">
          <a:xfrm>
            <a:off x="4078225" y="1498002"/>
            <a:ext cx="224288" cy="2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타원 103"/>
          <p:cNvSpPr/>
          <p:nvPr/>
        </p:nvSpPr>
        <p:spPr>
          <a:xfrm>
            <a:off x="3897187" y="152238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766252" y="1735386"/>
            <a:ext cx="1440160" cy="308075"/>
          </a:xfrm>
          <a:prstGeom prst="rect">
            <a:avLst/>
          </a:prstGeom>
          <a:solidFill>
            <a:srgbClr val="FFFFCC"/>
          </a:solidFill>
          <a:ln w="12700" cap="sq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smtClean="0">
                <a:solidFill>
                  <a:schemeClr val="tx1"/>
                </a:solidFill>
                <a:latin typeface="맑은 고딕"/>
                <a:ea typeface="맑은 고딕"/>
              </a:rPr>
              <a:t>ㆍ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반출자 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smtClean="0">
                <a:solidFill>
                  <a:schemeClr val="tx1"/>
                </a:solidFill>
                <a:latin typeface="맑은 고딕"/>
                <a:ea typeface="맑은 고딕"/>
              </a:rPr>
              <a:t>ㆍ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반출일시 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2014.08.28</a:t>
            </a:r>
            <a:endParaRPr lang="ko-KR" altLang="en-US" sz="9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68"/>
          <p:cNvGrpSpPr/>
          <p:nvPr/>
        </p:nvGrpSpPr>
        <p:grpSpPr>
          <a:xfrm>
            <a:off x="5966014" y="1623049"/>
            <a:ext cx="688276" cy="179388"/>
            <a:chOff x="4488196" y="6074976"/>
            <a:chExt cx="688276" cy="179388"/>
          </a:xfrm>
        </p:grpSpPr>
        <p:sp>
          <p:nvSpPr>
            <p:cNvPr id="73" name="Rectangle 85"/>
            <p:cNvSpPr>
              <a:spLocks noChangeArrowheads="1"/>
            </p:cNvSpPr>
            <p:nvPr/>
          </p:nvSpPr>
          <p:spPr bwMode="auto">
            <a:xfrm>
              <a:off x="4488196" y="6074976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3" name="Rectangle 85"/>
            <p:cNvSpPr>
              <a:spLocks noChangeArrowheads="1"/>
            </p:cNvSpPr>
            <p:nvPr/>
          </p:nvSpPr>
          <p:spPr bwMode="auto">
            <a:xfrm>
              <a:off x="4847860" y="6074976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" name="그룹 84"/>
          <p:cNvGrpSpPr/>
          <p:nvPr/>
        </p:nvGrpSpPr>
        <p:grpSpPr>
          <a:xfrm>
            <a:off x="5989105" y="2837631"/>
            <a:ext cx="688276" cy="179388"/>
            <a:chOff x="4488196" y="6074976"/>
            <a:chExt cx="688276" cy="179388"/>
          </a:xfrm>
        </p:grpSpPr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4488196" y="6074976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4847860" y="6074976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5" name="AutoShape 48"/>
          <p:cNvSpPr>
            <a:spLocks noChangeArrowheads="1"/>
          </p:cNvSpPr>
          <p:nvPr/>
        </p:nvSpPr>
        <p:spPr bwMode="auto">
          <a:xfrm>
            <a:off x="2162690" y="1853825"/>
            <a:ext cx="481928" cy="242073"/>
          </a:xfrm>
          <a:prstGeom prst="roundRect">
            <a:avLst>
              <a:gd name="adj" fmla="val 44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의견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669007" y="1152853"/>
            <a:ext cx="3034743" cy="285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8778425" y="1139977"/>
            <a:ext cx="292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문서상세조회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기본정보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~1_6.psd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3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utoShape 86"/>
          <p:cNvSpPr>
            <a:spLocks noChangeArrowheads="1"/>
          </p:cNvSpPr>
          <p:nvPr/>
        </p:nvSpPr>
        <p:spPr bwMode="auto">
          <a:xfrm>
            <a:off x="317485" y="1043710"/>
            <a:ext cx="4569966" cy="1170130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문서 상세조회 화면 </a:t>
            </a: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파일영역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73203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상세조회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파일영역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" name="Rectangle 85"/>
          <p:cNvSpPr>
            <a:spLocks noChangeArrowheads="1"/>
          </p:cNvSpPr>
          <p:nvPr/>
        </p:nvSpPr>
        <p:spPr bwMode="auto">
          <a:xfrm>
            <a:off x="4213091" y="1233826"/>
            <a:ext cx="437744" cy="18554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모두저</a:t>
            </a:r>
            <a:r>
              <a:rPr kumimoji="0"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65745"/>
              </p:ext>
            </p:extLst>
          </p:nvPr>
        </p:nvGraphicFramePr>
        <p:xfrm>
          <a:off x="531539" y="1474806"/>
          <a:ext cx="4122744" cy="58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6236"/>
                <a:gridCol w="1348180"/>
                <a:gridCol w="378328"/>
              </a:tblGrid>
              <a:tr h="1925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CDB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이슈보고서</a:t>
                      </a:r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회의록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.doc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 bwMode="auto">
          <a:xfrm>
            <a:off x="533161" y="1296259"/>
            <a:ext cx="36548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ko-KR" altLang="en-US" sz="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8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5" y="1448898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5" y="1661490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5" y="1859226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5064706" y="1538789"/>
            <a:ext cx="1148434" cy="994861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800"/>
              </a:lnSpc>
            </a:pP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파일수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수정파일저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수정파일열기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수정취소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074232" y="1567365"/>
            <a:ext cx="241150" cy="93771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757" y="1827963"/>
            <a:ext cx="1905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757" y="2018463"/>
            <a:ext cx="190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44" y="1626797"/>
            <a:ext cx="17318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9" name="AutoShape 129"/>
          <p:cNvCxnSpPr>
            <a:cxnSpLocks noChangeShapeType="1"/>
            <a:stCxn id="120" idx="0"/>
            <a:endCxn id="107" idx="0"/>
          </p:cNvCxnSpPr>
          <p:nvPr/>
        </p:nvCxnSpPr>
        <p:spPr bwMode="auto">
          <a:xfrm rot="16200000" flipH="1">
            <a:off x="4959994" y="859861"/>
            <a:ext cx="98014" cy="1259843"/>
          </a:xfrm>
          <a:prstGeom prst="bentConnector3">
            <a:avLst>
              <a:gd name="adj1" fmla="val -233232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7" name="타원 126"/>
          <p:cNvSpPr/>
          <p:nvPr/>
        </p:nvSpPr>
        <p:spPr>
          <a:xfrm>
            <a:off x="3720086" y="279273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Text Box 4"/>
          <p:cNvSpPr txBox="1">
            <a:spLocks noChangeArrowheads="1"/>
          </p:cNvSpPr>
          <p:nvPr/>
        </p:nvSpPr>
        <p:spPr bwMode="auto">
          <a:xfrm>
            <a:off x="3939979" y="2730422"/>
            <a:ext cx="67090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최초</a:t>
            </a:r>
          </a:p>
        </p:txBody>
      </p:sp>
      <p:sp>
        <p:nvSpPr>
          <p:cNvPr id="141" name="타원 140"/>
          <p:cNvSpPr/>
          <p:nvPr/>
        </p:nvSpPr>
        <p:spPr>
          <a:xfrm>
            <a:off x="5011271" y="280201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" name="Text Box 4"/>
          <p:cNvSpPr txBox="1">
            <a:spLocks noChangeArrowheads="1"/>
          </p:cNvSpPr>
          <p:nvPr/>
        </p:nvSpPr>
        <p:spPr bwMode="auto">
          <a:xfrm>
            <a:off x="5231164" y="2739701"/>
            <a:ext cx="67090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파일 수정중</a:t>
            </a:r>
          </a:p>
        </p:txBody>
      </p:sp>
      <p:pic>
        <p:nvPicPr>
          <p:cNvPr id="15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251" y="2275638"/>
            <a:ext cx="2000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01" y="1473939"/>
            <a:ext cx="2000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01" y="1670230"/>
            <a:ext cx="2000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01" y="1859775"/>
            <a:ext cx="2000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Rectangle 260"/>
          <p:cNvSpPr>
            <a:spLocks noChangeArrowheads="1"/>
          </p:cNvSpPr>
          <p:nvPr/>
        </p:nvSpPr>
        <p:spPr bwMode="auto">
          <a:xfrm>
            <a:off x="4213091" y="1440775"/>
            <a:ext cx="331977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0" y="1458423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60" y="1648923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5" y="1847013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8" name="AutoShape 129"/>
          <p:cNvCxnSpPr>
            <a:cxnSpLocks noChangeShapeType="1"/>
            <a:stCxn id="159" idx="2"/>
          </p:cNvCxnSpPr>
          <p:nvPr/>
        </p:nvCxnSpPr>
        <p:spPr bwMode="auto">
          <a:xfrm rot="5400000">
            <a:off x="230939" y="2091734"/>
            <a:ext cx="1261216" cy="46097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" name="Rectangle 260"/>
          <p:cNvSpPr>
            <a:spLocks noChangeArrowheads="1"/>
          </p:cNvSpPr>
          <p:nvPr/>
        </p:nvSpPr>
        <p:spPr bwMode="auto">
          <a:xfrm>
            <a:off x="471423" y="1448897"/>
            <a:ext cx="1241217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85" y="3017270"/>
            <a:ext cx="2216439" cy="138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" name="Text Box 4"/>
          <p:cNvSpPr txBox="1">
            <a:spLocks noChangeArrowheads="1"/>
          </p:cNvSpPr>
          <p:nvPr/>
        </p:nvSpPr>
        <p:spPr bwMode="auto">
          <a:xfrm>
            <a:off x="717839" y="2596032"/>
            <a:ext cx="2254942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아이콘</a:t>
            </a:r>
            <a:r>
              <a:rPr lang="en-US" altLang="ko-KR" sz="1000" b="1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파일명 선택시 읽기전용 오픈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3669551" y="3064209"/>
            <a:ext cx="1148434" cy="994861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800"/>
              </a:lnSpc>
            </a:pP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파일수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수정파일저장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수정파일열기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수정취소</a:t>
            </a:r>
          </a:p>
        </p:txBody>
      </p:sp>
      <p:sp>
        <p:nvSpPr>
          <p:cNvPr id="162" name="직사각형 161"/>
          <p:cNvSpPr/>
          <p:nvPr/>
        </p:nvSpPr>
        <p:spPr>
          <a:xfrm>
            <a:off x="3679077" y="3092785"/>
            <a:ext cx="241150" cy="93771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02" y="3353383"/>
            <a:ext cx="1905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02" y="3543883"/>
            <a:ext cx="190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889" y="3152217"/>
            <a:ext cx="17318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96" y="3801058"/>
            <a:ext cx="2000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직사각형 166"/>
          <p:cNvSpPr/>
          <p:nvPr/>
        </p:nvSpPr>
        <p:spPr>
          <a:xfrm>
            <a:off x="5109711" y="3059435"/>
            <a:ext cx="1193439" cy="994861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800"/>
              </a:lnSpc>
            </a:pP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파일수</a:t>
            </a:r>
            <a:r>
              <a:rPr lang="ko-KR" altLang="en-US" sz="9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수정파일저장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수정파일열기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수정취소</a:t>
            </a:r>
          </a:p>
        </p:txBody>
      </p:sp>
      <p:sp>
        <p:nvSpPr>
          <p:cNvPr id="168" name="직사각형 167"/>
          <p:cNvSpPr/>
          <p:nvPr/>
        </p:nvSpPr>
        <p:spPr>
          <a:xfrm>
            <a:off x="5119237" y="3088011"/>
            <a:ext cx="241150" cy="93771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762" y="3348609"/>
            <a:ext cx="1905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762" y="3539109"/>
            <a:ext cx="1905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049" y="3147443"/>
            <a:ext cx="17318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56" y="3796284"/>
            <a:ext cx="2000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667448" y="3348609"/>
            <a:ext cx="1129383" cy="705687"/>
          </a:xfrm>
          <a:prstGeom prst="rect">
            <a:avLst/>
          </a:prstGeom>
          <a:solidFill>
            <a:schemeClr val="bg1">
              <a:lumMod val="75000"/>
              <a:alpha val="43137"/>
            </a:schemeClr>
          </a:solidFill>
          <a:ln w="12700" cap="sq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5113970" y="3068960"/>
            <a:ext cx="1189180" cy="284423"/>
          </a:xfrm>
          <a:prstGeom prst="rect">
            <a:avLst/>
          </a:prstGeom>
          <a:solidFill>
            <a:schemeClr val="bg1">
              <a:lumMod val="75000"/>
              <a:alpha val="43137"/>
            </a:schemeClr>
          </a:solidFill>
          <a:ln w="12700" cap="sq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문서 상세조회 화면 </a:t>
            </a: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버전정보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버전정보 조회 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특정 버전을 선택하면 아래에 해당 버전의 파일정보를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버전 삭제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버전삭제시 </a:t>
            </a:r>
            <a:r>
              <a:rPr lang="en-US" altLang="ko-KR" sz="900" smtClean="0">
                <a:solidFill>
                  <a:srgbClr val="000000"/>
                </a:solidFill>
              </a:rPr>
              <a:t>Alert </a:t>
            </a:r>
            <a:r>
              <a:rPr lang="ko-KR" altLang="en-US" sz="900" smtClean="0">
                <a:solidFill>
                  <a:srgbClr val="000000"/>
                </a:solidFill>
              </a:rPr>
              <a:t>창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삭제된 버전은 복구가 불가함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상세조회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해당 버전의 상세문서조회 화면</a:t>
            </a:r>
            <a:r>
              <a:rPr lang="en-US" altLang="ko-KR" sz="900" smtClean="0">
                <a:solidFill>
                  <a:srgbClr val="000000"/>
                </a:solidFill>
              </a:rPr>
              <a:t>(</a:t>
            </a:r>
            <a:r>
              <a:rPr lang="ko-KR" altLang="en-US" sz="900" smtClean="0">
                <a:solidFill>
                  <a:srgbClr val="FF0000"/>
                </a:solidFill>
              </a:rPr>
              <a:t>새창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/>
              <a:t> - </a:t>
            </a:r>
            <a:r>
              <a:rPr lang="ko-KR" altLang="en-US" sz="900" smtClean="0"/>
              <a:t>기본속성 정보</a:t>
            </a:r>
            <a:r>
              <a:rPr lang="en-US" altLang="ko-KR" sz="900" smtClean="0"/>
              <a:t>(</a:t>
            </a:r>
            <a:r>
              <a:rPr lang="ko-KR" altLang="en-US" sz="900" smtClean="0"/>
              <a:t>관련문서</a:t>
            </a:r>
            <a:r>
              <a:rPr lang="en-US" altLang="ko-KR" sz="900" smtClean="0"/>
              <a:t>/</a:t>
            </a:r>
            <a:r>
              <a:rPr lang="ko-KR" altLang="en-US" sz="900" smtClean="0"/>
              <a:t>첨부파일 제외</a:t>
            </a:r>
            <a:r>
              <a:rPr lang="en-US" altLang="ko-KR" sz="900" smtClean="0"/>
              <a:t>)</a:t>
            </a:r>
            <a:r>
              <a:rPr lang="ko-KR" altLang="en-US" sz="900" smtClean="0"/>
              <a:t>만 보여준다</a:t>
            </a:r>
            <a:r>
              <a:rPr lang="en-US" altLang="ko-KR" sz="900" smtClean="0"/>
              <a:t>.</a:t>
            </a:r>
            <a:r>
              <a:rPr lang="en-US" altLang="ko-KR" sz="900" smtClean="0">
                <a:solidFill>
                  <a:srgbClr val="FF0000"/>
                </a:solidFill>
              </a:rPr>
              <a:t/>
            </a:r>
            <a:br>
              <a:rPr lang="en-US" altLang="ko-KR" sz="900" smtClean="0">
                <a:solidFill>
                  <a:srgbClr val="FF0000"/>
                </a:solidFill>
              </a:rPr>
            </a:br>
            <a:r>
              <a:rPr lang="en-US" altLang="ko-KR" sz="900" smtClean="0"/>
              <a:t> - </a:t>
            </a:r>
            <a:r>
              <a:rPr lang="ko-KR" altLang="en-US" sz="900" smtClean="0"/>
              <a:t>타이틀은 문서버전보기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- </a:t>
            </a:r>
            <a:r>
              <a:rPr lang="ko-KR" altLang="en-US" sz="900" smtClean="0"/>
              <a:t>여러 개의 버전 상세조회 가능함</a:t>
            </a:r>
            <a:r>
              <a:rPr lang="en-US" altLang="ko-KR" sz="900" smtClean="0">
                <a:solidFill>
                  <a:srgbClr val="0000FF"/>
                </a:solidFill>
              </a:rPr>
              <a:t/>
            </a:r>
            <a:br>
              <a:rPr lang="en-US" altLang="ko-KR" sz="900" smtClean="0">
                <a:solidFill>
                  <a:srgbClr val="0000FF"/>
                </a:solidFill>
              </a:rPr>
            </a:br>
            <a:endParaRPr lang="en-US" altLang="ko-KR" sz="900" smtClean="0">
              <a:solidFill>
                <a:srgbClr val="0000FF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/>
              <a:t>4.</a:t>
            </a:r>
            <a:r>
              <a:rPr lang="ko-KR" altLang="en-US" sz="900" b="1" smtClean="0"/>
              <a:t>페이지처리</a:t>
            </a:r>
            <a:endParaRPr lang="en-US" altLang="ko-KR" sz="900" b="1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>
                <a:solidFill>
                  <a:srgbClr val="0000FF"/>
                </a:solidFill>
              </a:rPr>
              <a:t> </a:t>
            </a:r>
            <a:r>
              <a:rPr lang="en-US" altLang="ko-KR" sz="900" smtClean="0"/>
              <a:t>- </a:t>
            </a:r>
            <a:r>
              <a:rPr lang="ko-KR" altLang="en-US" sz="900" smtClean="0"/>
              <a:t>버전 리스트 개수로 인해서 </a:t>
            </a:r>
            <a:r>
              <a:rPr lang="en-US" altLang="ko-KR" sz="900" smtClean="0"/>
              <a:t>Virtual Scrolling </a:t>
            </a:r>
            <a:r>
              <a:rPr lang="ko-KR" altLang="en-US" sz="900" smtClean="0"/>
              <a:t>처리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>
                <a:solidFill>
                  <a:srgbClr val="FF0000"/>
                </a:solidFill>
              </a:rPr>
              <a:t>* </a:t>
            </a:r>
            <a:r>
              <a:rPr lang="ko-KR" altLang="en-US" sz="900" smtClean="0">
                <a:solidFill>
                  <a:srgbClr val="FF0000"/>
                </a:solidFill>
              </a:rPr>
              <a:t>문서목록을 선택시 바로 하위에 파일목록이 나오도록 한다</a:t>
            </a:r>
            <a:r>
              <a:rPr lang="en-US" altLang="ko-KR" sz="900" smtClean="0">
                <a:solidFill>
                  <a:srgbClr val="FF0000"/>
                </a:solidFill>
              </a:rPr>
              <a:t>. </a:t>
            </a:r>
            <a:r>
              <a:rPr lang="ko-KR" altLang="en-US" sz="900" smtClean="0">
                <a:solidFill>
                  <a:srgbClr val="FF0000"/>
                </a:solidFill>
              </a:rPr>
              <a:t>재선택시 파일목록이 닫힌다</a:t>
            </a:r>
            <a:r>
              <a:rPr lang="en-US" altLang="ko-KR" sz="900" smtClean="0">
                <a:solidFill>
                  <a:srgbClr val="FF0000"/>
                </a:solidFill>
              </a:rPr>
              <a:t>.</a:t>
            </a:r>
            <a:br>
              <a:rPr lang="en-US" altLang="ko-KR" sz="900" smtClean="0">
                <a:solidFill>
                  <a:srgbClr val="FF0000"/>
                </a:solidFill>
              </a:rPr>
            </a:br>
            <a:r>
              <a:rPr lang="en-US" altLang="ko-KR" sz="900" smtClean="0">
                <a:solidFill>
                  <a:srgbClr val="FF0000"/>
                </a:solidFill>
              </a:rPr>
              <a:t>* </a:t>
            </a:r>
            <a:r>
              <a:rPr lang="ko-KR" altLang="en-US" sz="900" smtClean="0">
                <a:solidFill>
                  <a:srgbClr val="FF0000"/>
                </a:solidFill>
              </a:rPr>
              <a:t>버전 파일 목록은 </a:t>
            </a:r>
            <a:r>
              <a:rPr lang="en-US" altLang="ko-KR" sz="900" smtClean="0">
                <a:solidFill>
                  <a:srgbClr val="FF0000"/>
                </a:solidFill>
              </a:rPr>
              <a:t>12P </a:t>
            </a:r>
            <a:r>
              <a:rPr lang="ko-KR" altLang="en-US" sz="900" smtClean="0">
                <a:solidFill>
                  <a:srgbClr val="FF0000"/>
                </a:solidFill>
              </a:rPr>
              <a:t>라 유사한 형식이며 기능버튼</a:t>
            </a:r>
            <a:r>
              <a:rPr lang="en-US" altLang="ko-KR" sz="900" smtClean="0">
                <a:solidFill>
                  <a:srgbClr val="FF0000"/>
                </a:solidFill>
              </a:rPr>
              <a:t>(</a:t>
            </a:r>
            <a:r>
              <a:rPr lang="ko-KR" altLang="en-US" sz="900" smtClean="0">
                <a:solidFill>
                  <a:srgbClr val="FF0000"/>
                </a:solidFill>
              </a:rPr>
              <a:t>버전삭제</a:t>
            </a:r>
            <a:r>
              <a:rPr lang="en-US" altLang="ko-KR" sz="900" smtClean="0">
                <a:solidFill>
                  <a:srgbClr val="FF0000"/>
                </a:solidFill>
              </a:rPr>
              <a:t>,</a:t>
            </a:r>
            <a:r>
              <a:rPr lang="ko-KR" altLang="en-US" sz="900" smtClean="0">
                <a:solidFill>
                  <a:srgbClr val="FF0000"/>
                </a:solidFill>
              </a:rPr>
              <a:t>상세조회</a:t>
            </a:r>
            <a:r>
              <a:rPr lang="en-US" altLang="ko-KR" sz="900" smtClean="0">
                <a:solidFill>
                  <a:srgbClr val="FF0000"/>
                </a:solidFill>
              </a:rPr>
              <a:t>)</a:t>
            </a:r>
            <a:endParaRPr lang="en-US" altLang="ko-KR" sz="800" b="1">
              <a:solidFill>
                <a:srgbClr val="3333FF"/>
              </a:solidFill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07949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상세조회 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버전정보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" name="AutoShape 86"/>
          <p:cNvSpPr>
            <a:spLocks noChangeArrowheads="1"/>
          </p:cNvSpPr>
          <p:nvPr/>
        </p:nvSpPr>
        <p:spPr bwMode="auto">
          <a:xfrm>
            <a:off x="488504" y="1068182"/>
            <a:ext cx="4569966" cy="5256584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670554" y="1141107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문서 상세조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회</a:t>
            </a:r>
            <a:endParaRPr lang="ko-KR" altLang="en-US" sz="1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AutoShape 86"/>
          <p:cNvSpPr>
            <a:spLocks noChangeArrowheads="1"/>
          </p:cNvSpPr>
          <p:nvPr/>
        </p:nvSpPr>
        <p:spPr bwMode="auto">
          <a:xfrm>
            <a:off x="657982" y="1680813"/>
            <a:ext cx="4221040" cy="324648"/>
          </a:xfrm>
          <a:prstGeom prst="roundRect">
            <a:avLst>
              <a:gd name="adj" fmla="val 9750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문서관리 지침                                                       </a:t>
            </a:r>
            <a:r>
              <a:rPr lang="en-US" altLang="ko-KR" sz="85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 2.0</a:t>
            </a:r>
            <a:endParaRPr lang="ko-KR" altLang="en-US" sz="85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2908" y="2104901"/>
            <a:ext cx="1512547" cy="242073"/>
            <a:chOff x="662908" y="2104901"/>
            <a:chExt cx="1512547" cy="242073"/>
          </a:xfrm>
        </p:grpSpPr>
        <p:sp>
          <p:nvSpPr>
            <p:cNvPr id="52" name="AutoShape 48"/>
            <p:cNvSpPr>
              <a:spLocks noChangeArrowheads="1"/>
            </p:cNvSpPr>
            <p:nvPr/>
          </p:nvSpPr>
          <p:spPr bwMode="auto">
            <a:xfrm>
              <a:off x="662908" y="2104901"/>
              <a:ext cx="546515" cy="242073"/>
            </a:xfrm>
            <a:prstGeom prst="roundRect">
              <a:avLst>
                <a:gd name="adj" fmla="val 44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prstShdw prst="shdw17" dist="17961" dir="13500000">
                <a:srgbClr val="858585"/>
              </a:prstShdw>
            </a:effectLst>
            <a:extLst/>
          </p:spPr>
          <p:txBody>
            <a:bodyPr wrap="none" anchor="ctr"/>
            <a:lstStyle/>
            <a:p>
              <a:pPr algn="ctr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</a:t>
              </a:r>
              <a:endParaRPr lang="ko-KR" altLang="ko-KR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AutoShape 48"/>
            <p:cNvSpPr>
              <a:spLocks noChangeArrowheads="1"/>
            </p:cNvSpPr>
            <p:nvPr/>
          </p:nvSpPr>
          <p:spPr bwMode="auto">
            <a:xfrm>
              <a:off x="1189470" y="2104901"/>
              <a:ext cx="546515" cy="242073"/>
            </a:xfrm>
            <a:prstGeom prst="roundRect">
              <a:avLst>
                <a:gd name="adj" fmla="val 4444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F5F5F5"/>
                </a:gs>
              </a:gsLst>
              <a:lin ang="5400000" scaled="1"/>
            </a:gra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prstShdw prst="shdw17" dist="17961" dir="13500000">
                <a:srgbClr val="858585"/>
              </a:prstShdw>
            </a:effectLst>
            <a:extLst/>
          </p:spPr>
          <p:txBody>
            <a:bodyPr wrap="none" anchor="ctr"/>
            <a:lstStyle/>
            <a:p>
              <a:pPr algn="ctr"/>
              <a:r>
                <a: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버전</a:t>
              </a:r>
              <a:endParaRPr lang="ko-KR" altLang="ko-KR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AutoShape 48"/>
            <p:cNvSpPr>
              <a:spLocks noChangeArrowheads="1"/>
            </p:cNvSpPr>
            <p:nvPr/>
          </p:nvSpPr>
          <p:spPr bwMode="auto">
            <a:xfrm>
              <a:off x="1693527" y="2104901"/>
              <a:ext cx="481928" cy="242073"/>
            </a:xfrm>
            <a:prstGeom prst="roundRect">
              <a:avLst>
                <a:gd name="adj" fmla="val 444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prstShdw prst="shdw17" dist="17961" dir="13500000">
                <a:srgbClr val="858585"/>
              </a:prstShdw>
            </a:effectLst>
            <a:extLst/>
          </p:spPr>
          <p:txBody>
            <a:bodyPr wrap="none" anchor="ctr"/>
            <a:lstStyle/>
            <a:p>
              <a:pPr algn="ctr"/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이력</a:t>
              </a:r>
              <a:endParaRPr lang="ko-KR" altLang="ko-KR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3" name="Rectangle 85"/>
          <p:cNvSpPr>
            <a:spLocks noChangeArrowheads="1"/>
          </p:cNvSpPr>
          <p:nvPr/>
        </p:nvSpPr>
        <p:spPr bwMode="auto">
          <a:xfrm>
            <a:off x="4407580" y="2132871"/>
            <a:ext cx="437744" cy="185543"/>
          </a:xfrm>
          <a:prstGeom prst="roundRect">
            <a:avLst/>
          </a:prstGeom>
          <a:solidFill>
            <a:srgbClr val="FFFFCC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en-US" altLang="ko-KR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kumimoji="0"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kumimoji="0"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325231"/>
              </p:ext>
            </p:extLst>
          </p:nvPr>
        </p:nvGraphicFramePr>
        <p:xfrm>
          <a:off x="666007" y="2370345"/>
          <a:ext cx="4286993" cy="2567576"/>
        </p:xfrm>
        <a:graphic>
          <a:graphicData uri="http://schemas.openxmlformats.org/drawingml/2006/table">
            <a:tbl>
              <a:tblPr/>
              <a:tblGrid>
                <a:gridCol w="542577"/>
                <a:gridCol w="1944216"/>
                <a:gridCol w="648072"/>
                <a:gridCol w="1152128"/>
              </a:tblGrid>
              <a:tr h="3024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문서명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변경자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변경일자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89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 2.0</a:t>
                      </a:r>
                      <a:endParaRPr kumimoji="0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 지침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2013.02.03 13:22:23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7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 1.2</a:t>
                      </a:r>
                      <a:endParaRPr kumimoji="0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 지침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2013.02.03 13:22:23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 1.1</a:t>
                      </a:r>
                      <a:endParaRPr kumimoji="0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 지침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2013.02.03 13:22:23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15243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/>
                </a:tc>
              </a:tr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 1.0</a:t>
                      </a:r>
                      <a:endParaRPr kumimoji="0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문서관리 지침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김창기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2013.02.03 13:22:23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/>
                </a:tc>
              </a:tr>
            </a:tbl>
          </a:graphicData>
        </a:graphic>
      </p:graphicFrame>
      <p:sp>
        <p:nvSpPr>
          <p:cNvPr id="29" name="Rectangle 85"/>
          <p:cNvSpPr>
            <a:spLocks noChangeArrowheads="1"/>
          </p:cNvSpPr>
          <p:nvPr/>
        </p:nvSpPr>
        <p:spPr bwMode="auto">
          <a:xfrm>
            <a:off x="3923746" y="3589292"/>
            <a:ext cx="437744" cy="18554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버전삭제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669912"/>
              </p:ext>
            </p:extLst>
          </p:nvPr>
        </p:nvGraphicFramePr>
        <p:xfrm>
          <a:off x="848544" y="3830270"/>
          <a:ext cx="4030478" cy="709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7048"/>
                <a:gridCol w="633569"/>
                <a:gridCol w="369861"/>
              </a:tblGrid>
              <a:tr h="2366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CDB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66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이슈보고서</a:t>
                      </a:r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66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회의록</a:t>
                      </a:r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.doc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 bwMode="auto">
          <a:xfrm>
            <a:off x="850166" y="3651725"/>
            <a:ext cx="40235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 </a:t>
            </a:r>
            <a:r>
              <a:rPr lang="en-US" altLang="ko-KR" sz="8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432" y="3823218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432" y="4064091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432" y="4308962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85"/>
          <p:cNvSpPr>
            <a:spLocks noChangeArrowheads="1"/>
          </p:cNvSpPr>
          <p:nvPr/>
        </p:nvSpPr>
        <p:spPr bwMode="auto">
          <a:xfrm>
            <a:off x="4396113" y="3589292"/>
            <a:ext cx="437744" cy="18554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상세조회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32634" y="31160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260"/>
          <p:cNvSpPr>
            <a:spLocks noChangeArrowheads="1"/>
          </p:cNvSpPr>
          <p:nvPr/>
        </p:nvSpPr>
        <p:spPr bwMode="auto">
          <a:xfrm>
            <a:off x="657982" y="3212976"/>
            <a:ext cx="4295018" cy="2880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693432" y="355428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260"/>
          <p:cNvSpPr>
            <a:spLocks noChangeArrowheads="1"/>
          </p:cNvSpPr>
          <p:nvPr/>
        </p:nvSpPr>
        <p:spPr bwMode="auto">
          <a:xfrm>
            <a:off x="3872880" y="3573016"/>
            <a:ext cx="523233" cy="25020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48"/>
          <p:cNvGrpSpPr>
            <a:grpSpLocks/>
          </p:cNvGrpSpPr>
          <p:nvPr/>
        </p:nvGrpSpPr>
        <p:grpSpPr bwMode="auto">
          <a:xfrm>
            <a:off x="5241032" y="2106020"/>
            <a:ext cx="1903512" cy="1106956"/>
            <a:chOff x="4448944" y="2938419"/>
            <a:chExt cx="1860205" cy="1107398"/>
          </a:xfrm>
        </p:grpSpPr>
        <p:sp>
          <p:nvSpPr>
            <p:cNvPr id="48" name="AutoShape 86"/>
            <p:cNvSpPr>
              <a:spLocks noChangeArrowheads="1"/>
            </p:cNvSpPr>
            <p:nvPr/>
          </p:nvSpPr>
          <p:spPr bwMode="auto">
            <a:xfrm>
              <a:off x="4455293" y="3225870"/>
              <a:ext cx="1853856" cy="819947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9" name="TextBox 51"/>
            <p:cNvSpPr txBox="1">
              <a:spLocks noChangeArrowheads="1"/>
            </p:cNvSpPr>
            <p:nvPr/>
          </p:nvSpPr>
          <p:spPr bwMode="auto">
            <a:xfrm>
              <a:off x="4550553" y="3358302"/>
              <a:ext cx="1574670" cy="277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해당 버전을 영구 삭제하시겠습니까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AutoShape 86"/>
            <p:cNvSpPr>
              <a:spLocks noChangeArrowheads="1"/>
            </p:cNvSpPr>
            <p:nvPr/>
          </p:nvSpPr>
          <p:spPr bwMode="auto">
            <a:xfrm>
              <a:off x="4448944" y="2938419"/>
              <a:ext cx="1860205" cy="28745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34001" y="3005842"/>
              <a:ext cx="133876" cy="153888"/>
            </a:xfrm>
            <a:prstGeom prst="rect">
              <a:avLst/>
            </a:prstGeom>
            <a:blipFill rotWithShape="1">
              <a:blip r:embed="rId3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cxnSp>
        <p:nvCxnSpPr>
          <p:cNvPr id="60" name="AutoShape 129"/>
          <p:cNvCxnSpPr>
            <a:cxnSpLocks noChangeShapeType="1"/>
            <a:stCxn id="29" idx="0"/>
            <a:endCxn id="48" idx="1"/>
          </p:cNvCxnSpPr>
          <p:nvPr/>
        </p:nvCxnSpPr>
        <p:spPr bwMode="auto">
          <a:xfrm rot="5400000" flipH="1" flipV="1">
            <a:off x="4302010" y="2643774"/>
            <a:ext cx="786126" cy="1104911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타원 60"/>
          <p:cNvSpPr/>
          <p:nvPr/>
        </p:nvSpPr>
        <p:spPr>
          <a:xfrm>
            <a:off x="4953000" y="350100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Rectangle 260"/>
          <p:cNvSpPr>
            <a:spLocks noChangeArrowheads="1"/>
          </p:cNvSpPr>
          <p:nvPr/>
        </p:nvSpPr>
        <p:spPr bwMode="auto">
          <a:xfrm>
            <a:off x="4403224" y="3573463"/>
            <a:ext cx="523233" cy="25020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39" y="4116276"/>
            <a:ext cx="2835315" cy="218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AutoShape 129"/>
          <p:cNvCxnSpPr>
            <a:cxnSpLocks noChangeShapeType="1"/>
            <a:stCxn id="62" idx="3"/>
            <a:endCxn id="2050" idx="0"/>
          </p:cNvCxnSpPr>
          <p:nvPr/>
        </p:nvCxnSpPr>
        <p:spPr bwMode="auto">
          <a:xfrm>
            <a:off x="4926457" y="3698564"/>
            <a:ext cx="904140" cy="417712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Rectangle 85"/>
          <p:cNvSpPr>
            <a:spLocks noChangeArrowheads="1"/>
          </p:cNvSpPr>
          <p:nvPr/>
        </p:nvSpPr>
        <p:spPr bwMode="auto">
          <a:xfrm>
            <a:off x="3043204" y="1446488"/>
            <a:ext cx="32861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Rectangle 85"/>
          <p:cNvSpPr>
            <a:spLocks noChangeArrowheads="1"/>
          </p:cNvSpPr>
          <p:nvPr/>
        </p:nvSpPr>
        <p:spPr bwMode="auto">
          <a:xfrm>
            <a:off x="2689444" y="1446488"/>
            <a:ext cx="32861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kumimoji="0"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Rectangle 85"/>
          <p:cNvSpPr>
            <a:spLocks noChangeArrowheads="1"/>
          </p:cNvSpPr>
          <p:nvPr/>
        </p:nvSpPr>
        <p:spPr bwMode="auto">
          <a:xfrm>
            <a:off x="4206412" y="1446488"/>
            <a:ext cx="64807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Rectangle 85"/>
          <p:cNvSpPr>
            <a:spLocks noChangeArrowheads="1"/>
          </p:cNvSpPr>
          <p:nvPr/>
        </p:nvSpPr>
        <p:spPr bwMode="auto">
          <a:xfrm>
            <a:off x="3405153" y="1446487"/>
            <a:ext cx="772684" cy="2021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 취소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8" name="Picture 820" descr="열쇠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818181"/>
              </a:clrFrom>
              <a:clrTo>
                <a:srgbClr val="81818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33" b="873"/>
          <a:stretch>
            <a:fillRect/>
          </a:stretch>
        </p:blipFill>
        <p:spPr bwMode="auto">
          <a:xfrm>
            <a:off x="4078225" y="1730884"/>
            <a:ext cx="224288" cy="2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68"/>
          <p:cNvGrpSpPr/>
          <p:nvPr/>
        </p:nvGrpSpPr>
        <p:grpSpPr>
          <a:xfrm>
            <a:off x="5827468" y="2879187"/>
            <a:ext cx="688276" cy="179388"/>
            <a:chOff x="4488196" y="6074976"/>
            <a:chExt cx="688276" cy="179388"/>
          </a:xfrm>
        </p:grpSpPr>
        <p:sp>
          <p:nvSpPr>
            <p:cNvPr id="70" name="Rectangle 85"/>
            <p:cNvSpPr>
              <a:spLocks noChangeArrowheads="1"/>
            </p:cNvSpPr>
            <p:nvPr/>
          </p:nvSpPr>
          <p:spPr bwMode="auto">
            <a:xfrm>
              <a:off x="4488196" y="6074976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Rectangle 85"/>
            <p:cNvSpPr>
              <a:spLocks noChangeArrowheads="1"/>
            </p:cNvSpPr>
            <p:nvPr/>
          </p:nvSpPr>
          <p:spPr bwMode="auto">
            <a:xfrm>
              <a:off x="4847860" y="6074976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7" name="AutoShape 48"/>
          <p:cNvSpPr>
            <a:spLocks noChangeArrowheads="1"/>
          </p:cNvSpPr>
          <p:nvPr/>
        </p:nvSpPr>
        <p:spPr bwMode="auto">
          <a:xfrm>
            <a:off x="2162690" y="2104805"/>
            <a:ext cx="481928" cy="242073"/>
          </a:xfrm>
          <a:prstGeom prst="roundRect">
            <a:avLst>
              <a:gd name="adj" fmla="val 44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의견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502950" y="4554125"/>
            <a:ext cx="945105" cy="135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6265050" y="4310050"/>
            <a:ext cx="810090" cy="90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4528905" y="5814265"/>
            <a:ext cx="2610290" cy="40504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798205" y="4599130"/>
            <a:ext cx="315035" cy="90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/>
          <p:cNvSpPr/>
          <p:nvPr/>
        </p:nvSpPr>
        <p:spPr>
          <a:xfrm>
            <a:off x="4907995" y="626431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80" y="4554125"/>
            <a:ext cx="2835315" cy="218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" name="꺾인 연결선 71"/>
          <p:cNvCxnSpPr>
            <a:stCxn id="62" idx="2"/>
            <a:endCxn id="56" idx="0"/>
          </p:cNvCxnSpPr>
          <p:nvPr/>
        </p:nvCxnSpPr>
        <p:spPr>
          <a:xfrm rot="5400000">
            <a:off x="3712360" y="3601644"/>
            <a:ext cx="730460" cy="11745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582" y="6161987"/>
            <a:ext cx="998743" cy="49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25" y="6016788"/>
            <a:ext cx="907180" cy="801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1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186820" y="1052513"/>
            <a:ext cx="253185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문서 상세조회 화면 </a:t>
            </a:r>
            <a:r>
              <a:rPr lang="en-US" altLang="ko-KR" sz="900" b="1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이력정보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203251" y="1819275"/>
            <a:ext cx="2486850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이력정보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수행작업 일시 역순으로 정렬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수행작업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>
                <a:solidFill>
                  <a:srgbClr val="000000"/>
                </a:solidFill>
              </a:rPr>
              <a:t>- </a:t>
            </a:r>
            <a:r>
              <a:rPr lang="ko-KR" altLang="en-US" sz="900" smtClean="0"/>
              <a:t>등록</a:t>
            </a:r>
            <a:r>
              <a:rPr lang="en-US" altLang="ko-KR" sz="900" smtClean="0"/>
              <a:t>/</a:t>
            </a:r>
            <a:r>
              <a:rPr lang="ko-KR" altLang="en-US" sz="900" smtClean="0"/>
              <a:t>수정</a:t>
            </a:r>
            <a:r>
              <a:rPr lang="en-US" altLang="ko-KR" sz="900" smtClean="0"/>
              <a:t>/</a:t>
            </a:r>
            <a:r>
              <a:rPr lang="ko-KR" altLang="en-US" sz="900" smtClean="0"/>
              <a:t>삭제</a:t>
            </a:r>
            <a:r>
              <a:rPr lang="en-US" altLang="ko-KR" sz="900" smtClean="0"/>
              <a:t>/</a:t>
            </a:r>
            <a:r>
              <a:rPr lang="ko-KR" altLang="en-US" sz="900" smtClean="0"/>
              <a:t>완전삭제</a:t>
            </a:r>
            <a:r>
              <a:rPr lang="en-US" altLang="ko-KR" sz="900" smtClean="0"/>
              <a:t>/</a:t>
            </a:r>
            <a:r>
              <a:rPr lang="ko-KR" altLang="en-US" sz="900" smtClean="0"/>
              <a:t>복원</a:t>
            </a:r>
            <a:r>
              <a:rPr lang="en-US" altLang="ko-KR" sz="900" smtClean="0"/>
              <a:t>/</a:t>
            </a:r>
            <a:r>
              <a:rPr lang="ko-KR" altLang="en-US" sz="900" smtClean="0"/>
              <a:t>이동</a:t>
            </a:r>
            <a:r>
              <a:rPr lang="en-US" altLang="ko-KR" sz="900" smtClean="0"/>
              <a:t>/ </a:t>
            </a:r>
            <a:r>
              <a:rPr lang="ko-KR" altLang="en-US" sz="900" smtClean="0"/>
              <a:t>복사</a:t>
            </a:r>
            <a:r>
              <a:rPr lang="en-US" altLang="ko-KR" sz="900" smtClean="0"/>
              <a:t>/</a:t>
            </a:r>
            <a:r>
              <a:rPr lang="ko-KR" altLang="en-US" sz="900" smtClean="0"/>
              <a:t>문서조회</a:t>
            </a:r>
            <a:r>
              <a:rPr lang="en-US" altLang="ko-KR" sz="900" smtClean="0"/>
              <a:t>/</a:t>
            </a:r>
            <a:r>
              <a:rPr lang="ko-KR" altLang="en-US" sz="900" smtClean="0"/>
              <a:t>파일조회</a:t>
            </a:r>
            <a:r>
              <a:rPr lang="en-US" altLang="ko-KR" sz="900" smtClean="0"/>
              <a:t>/</a:t>
            </a:r>
            <a:r>
              <a:rPr lang="ko-KR" altLang="en-US" sz="900" smtClean="0"/>
              <a:t>소유권이전</a:t>
            </a:r>
            <a:r>
              <a:rPr lang="en-US" altLang="ko-KR" sz="900" smtClean="0"/>
              <a:t> </a:t>
            </a:r>
            <a:r>
              <a:rPr lang="ko-KR" altLang="en-US" sz="900" smtClean="0"/>
              <a:t> 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b="1" smtClean="0"/>
              <a:t>3</a:t>
            </a:r>
            <a:r>
              <a:rPr lang="en-US" altLang="ko-KR" sz="900" b="1" smtClean="0">
                <a:solidFill>
                  <a:srgbClr val="000000"/>
                </a:solidFill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</a:rPr>
              <a:t>작업자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작업을 수행한 작업자</a:t>
            </a:r>
            <a:r>
              <a:rPr lang="en-US" altLang="ko-KR" sz="900" smtClean="0"/>
              <a:t> </a:t>
            </a:r>
            <a:r>
              <a:rPr lang="ko-KR" altLang="en-US" sz="900" smtClean="0"/>
              <a:t> </a:t>
            </a:r>
            <a:r>
              <a:rPr lang="en-US" altLang="ko-KR" sz="900"/>
              <a:t/>
            </a:r>
            <a:br>
              <a:rPr lang="en-US" altLang="ko-KR" sz="900"/>
            </a:b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b="1" smtClean="0"/>
              <a:t>4</a:t>
            </a:r>
            <a:r>
              <a:rPr lang="en-US" altLang="ko-KR" sz="900" b="1" smtClean="0">
                <a:solidFill>
                  <a:srgbClr val="000000"/>
                </a:solidFill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</a:rPr>
              <a:t>버전정보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</a:rPr>
              <a:t>비고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이동 </a:t>
            </a:r>
            <a:r>
              <a:rPr lang="en-US" altLang="ko-KR" sz="900" smtClean="0">
                <a:solidFill>
                  <a:srgbClr val="000000"/>
                </a:solidFill>
              </a:rPr>
              <a:t>/ </a:t>
            </a:r>
            <a:r>
              <a:rPr lang="ko-KR" altLang="en-US" sz="900" smtClean="0">
                <a:solidFill>
                  <a:srgbClr val="000000"/>
                </a:solidFill>
              </a:rPr>
              <a:t>소유권 이전시 추가정보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</a:t>
            </a:r>
            <a:r>
              <a:rPr lang="ko-KR" altLang="en-US" sz="900" smtClean="0">
                <a:solidFill>
                  <a:srgbClr val="000000"/>
                </a:solidFill>
              </a:rPr>
              <a:t>예</a:t>
            </a:r>
            <a:r>
              <a:rPr lang="en-US" altLang="ko-KR" sz="900" smtClean="0">
                <a:solidFill>
                  <a:srgbClr val="000000"/>
                </a:solidFill>
              </a:rPr>
              <a:t>) </a:t>
            </a:r>
            <a:r>
              <a:rPr lang="en-US" altLang="ko-KR" sz="900"/>
              <a:t>[</a:t>
            </a:r>
            <a:r>
              <a:rPr lang="ko-KR" altLang="en-US" sz="900"/>
              <a:t>경영관리</a:t>
            </a:r>
            <a:r>
              <a:rPr lang="en-US" altLang="ko-KR" sz="900"/>
              <a:t>] </a:t>
            </a:r>
            <a:r>
              <a:rPr lang="ko-KR" altLang="en-US" sz="900"/>
              <a:t>폴더에서 </a:t>
            </a:r>
            <a:r>
              <a:rPr lang="en-US" altLang="ko-KR" sz="900"/>
              <a:t>[</a:t>
            </a:r>
            <a:r>
              <a:rPr lang="ko-KR" altLang="en-US" sz="900"/>
              <a:t>기획보고</a:t>
            </a:r>
            <a:r>
              <a:rPr lang="en-US" altLang="ko-KR" sz="900"/>
              <a:t>] </a:t>
            </a:r>
            <a:r>
              <a:rPr lang="ko-KR" altLang="en-US" sz="900"/>
              <a:t>폴더로 </a:t>
            </a:r>
            <a:r>
              <a:rPr lang="ko-KR" altLang="en-US" sz="900" smtClean="0"/>
              <a:t>이동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>
                <a:solidFill>
                  <a:srgbClr val="000000"/>
                </a:solidFill>
              </a:rPr>
              <a:t> </a:t>
            </a:r>
            <a:r>
              <a:rPr lang="ko-KR" altLang="en-US" sz="900">
                <a:solidFill>
                  <a:srgbClr val="000000"/>
                </a:solidFill>
              </a:rPr>
              <a:t>예</a:t>
            </a:r>
            <a:r>
              <a:rPr lang="en-US" altLang="ko-KR" sz="900">
                <a:solidFill>
                  <a:srgbClr val="000000"/>
                </a:solidFill>
              </a:rPr>
              <a:t>) </a:t>
            </a:r>
            <a:r>
              <a:rPr lang="en-US" altLang="ko-KR" sz="900"/>
              <a:t>[</a:t>
            </a:r>
            <a:r>
              <a:rPr lang="ko-KR" altLang="en-US" sz="900"/>
              <a:t>홍길동</a:t>
            </a:r>
            <a:r>
              <a:rPr lang="en-US" altLang="ko-KR" sz="900"/>
              <a:t>]</a:t>
            </a:r>
            <a:r>
              <a:rPr lang="ko-KR" altLang="en-US" sz="900"/>
              <a:t>에서 </a:t>
            </a:r>
            <a:r>
              <a:rPr lang="en-US" altLang="ko-KR" sz="900"/>
              <a:t>[</a:t>
            </a:r>
            <a:r>
              <a:rPr lang="ko-KR" altLang="en-US" sz="900"/>
              <a:t>최수길</a:t>
            </a:r>
            <a:r>
              <a:rPr lang="en-US" altLang="ko-KR" sz="900"/>
              <a:t>]</a:t>
            </a:r>
            <a:r>
              <a:rPr lang="ko-KR" altLang="en-US" sz="900"/>
              <a:t>로 소유권 </a:t>
            </a:r>
            <a:r>
              <a:rPr lang="ko-KR" altLang="en-US" sz="900" smtClean="0"/>
              <a:t>이전</a:t>
            </a:r>
            <a:endParaRPr lang="en-US" altLang="ko-KR" sz="900" smtClean="0"/>
          </a:p>
          <a:p>
            <a:pPr eaLnBrk="1" hangingPunct="1"/>
            <a:endParaRPr lang="ko-KR" altLang="en-US" sz="900"/>
          </a:p>
          <a:p>
            <a:pPr eaLnBrk="1" hangingPunct="1"/>
            <a:r>
              <a:rPr lang="en-US" altLang="ko-KR" sz="900" b="1" smtClean="0"/>
              <a:t>6.Virtual Scrolling</a:t>
            </a:r>
            <a:br>
              <a:rPr lang="en-US" altLang="ko-KR" sz="900" b="1" smtClean="0"/>
            </a:br>
            <a:endParaRPr lang="en-US" altLang="ko-KR" sz="900" b="1" smtClean="0"/>
          </a:p>
          <a:p>
            <a:pPr eaLnBrk="1" hangingPunct="1"/>
            <a:r>
              <a:rPr lang="en-US" altLang="ko-KR" sz="900" b="1" smtClean="0"/>
              <a:t>7.Excel Download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- </a:t>
            </a:r>
            <a:r>
              <a:rPr lang="ko-KR" altLang="en-US" sz="900" smtClean="0"/>
              <a:t>문서이력 엑셀다운로드 기능 제공</a:t>
            </a:r>
            <a:endParaRPr lang="en-US" altLang="ko-KR" sz="900" smtClean="0"/>
          </a:p>
          <a:p>
            <a:pPr eaLnBrk="1" hangingPunct="1"/>
            <a:r>
              <a:rPr lang="en-US" altLang="ko-KR" sz="900" smtClean="0"/>
              <a:t>- </a:t>
            </a:r>
            <a:r>
              <a:rPr lang="ko-KR" altLang="en-US" sz="900" smtClean="0"/>
              <a:t>이력탭에서만 화면에 노출된다</a:t>
            </a:r>
            <a:r>
              <a:rPr lang="en-US" altLang="ko-KR" sz="900" smtClean="0"/>
              <a:t>.</a:t>
            </a:r>
            <a:endParaRPr lang="ko-KR" altLang="en-US" sz="900"/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0414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상세조회 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이력정보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" name="AutoShape 86"/>
          <p:cNvSpPr>
            <a:spLocks noChangeArrowheads="1"/>
          </p:cNvSpPr>
          <p:nvPr/>
        </p:nvSpPr>
        <p:spPr bwMode="auto">
          <a:xfrm>
            <a:off x="459635" y="990600"/>
            <a:ext cx="6608599" cy="5498740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670554" y="1141107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문서 상세조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회</a:t>
            </a:r>
            <a:endParaRPr lang="ko-KR" altLang="en-US" sz="1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AutoShape 86"/>
          <p:cNvSpPr>
            <a:spLocks noChangeArrowheads="1"/>
          </p:cNvSpPr>
          <p:nvPr/>
        </p:nvSpPr>
        <p:spPr bwMode="auto">
          <a:xfrm>
            <a:off x="657982" y="1680813"/>
            <a:ext cx="5915198" cy="324648"/>
          </a:xfrm>
          <a:prstGeom prst="roundRect">
            <a:avLst>
              <a:gd name="adj" fmla="val 9750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문서관리 지침                                                       </a:t>
            </a:r>
            <a:r>
              <a:rPr lang="en-US" altLang="ko-KR" sz="85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 3.0</a:t>
            </a:r>
            <a:endParaRPr lang="ko-KR" altLang="en-US" sz="85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AutoShape 48"/>
          <p:cNvSpPr>
            <a:spLocks noChangeArrowheads="1"/>
          </p:cNvSpPr>
          <p:nvPr/>
        </p:nvSpPr>
        <p:spPr bwMode="auto">
          <a:xfrm>
            <a:off x="662908" y="2104901"/>
            <a:ext cx="546515" cy="242073"/>
          </a:xfrm>
          <a:prstGeom prst="roundRect">
            <a:avLst>
              <a:gd name="adj" fmla="val 44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AutoShape 48"/>
          <p:cNvSpPr>
            <a:spLocks noChangeArrowheads="1"/>
          </p:cNvSpPr>
          <p:nvPr/>
        </p:nvSpPr>
        <p:spPr bwMode="auto">
          <a:xfrm>
            <a:off x="1189470" y="2104901"/>
            <a:ext cx="546515" cy="242073"/>
          </a:xfrm>
          <a:prstGeom prst="roundRect">
            <a:avLst>
              <a:gd name="adj" fmla="val 44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버전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AutoShape 48"/>
          <p:cNvSpPr>
            <a:spLocks noChangeArrowheads="1"/>
          </p:cNvSpPr>
          <p:nvPr/>
        </p:nvSpPr>
        <p:spPr bwMode="auto">
          <a:xfrm>
            <a:off x="1693527" y="2104901"/>
            <a:ext cx="481928" cy="242073"/>
          </a:xfrm>
          <a:prstGeom prst="roundRect">
            <a:avLst>
              <a:gd name="adj" fmla="val 4444"/>
            </a:avLst>
          </a:prstGeom>
          <a:gradFill rotWithShape="1">
            <a:gsLst>
              <a:gs pos="0">
                <a:srgbClr val="DDDDDD"/>
              </a:gs>
              <a:gs pos="100000">
                <a:srgbClr val="F5F5F5"/>
              </a:gs>
            </a:gsLst>
            <a:lin ang="5400000" scaled="1"/>
          </a:gra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이력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Rectangle 85"/>
          <p:cNvSpPr>
            <a:spLocks noChangeArrowheads="1"/>
          </p:cNvSpPr>
          <p:nvPr/>
        </p:nvSpPr>
        <p:spPr bwMode="auto">
          <a:xfrm>
            <a:off x="6123130" y="2123855"/>
            <a:ext cx="437744" cy="185543"/>
          </a:xfrm>
          <a:prstGeom prst="roundRect">
            <a:avLst/>
          </a:prstGeom>
          <a:solidFill>
            <a:srgbClr val="FFFFCC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en-US" altLang="ko-KR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kumimoji="0"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kumimoji="0"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Rectangle 85"/>
          <p:cNvSpPr>
            <a:spLocks noChangeArrowheads="1"/>
          </p:cNvSpPr>
          <p:nvPr/>
        </p:nvSpPr>
        <p:spPr bwMode="auto">
          <a:xfrm>
            <a:off x="4726066" y="1448781"/>
            <a:ext cx="32861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85"/>
          <p:cNvSpPr>
            <a:spLocks noChangeArrowheads="1"/>
          </p:cNvSpPr>
          <p:nvPr/>
        </p:nvSpPr>
        <p:spPr bwMode="auto">
          <a:xfrm>
            <a:off x="4372306" y="1448781"/>
            <a:ext cx="32861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kumimoji="0"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85"/>
          <p:cNvSpPr>
            <a:spLocks noChangeArrowheads="1"/>
          </p:cNvSpPr>
          <p:nvPr/>
        </p:nvSpPr>
        <p:spPr bwMode="auto">
          <a:xfrm>
            <a:off x="5889274" y="1448781"/>
            <a:ext cx="64807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85"/>
          <p:cNvSpPr>
            <a:spLocks noChangeArrowheads="1"/>
          </p:cNvSpPr>
          <p:nvPr/>
        </p:nvSpPr>
        <p:spPr bwMode="auto">
          <a:xfrm>
            <a:off x="5088015" y="1448780"/>
            <a:ext cx="772684" cy="2021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 취소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Picture 820" descr="열쇠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818181"/>
              </a:clrFrom>
              <a:clrTo>
                <a:srgbClr val="81818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33" b="873"/>
          <a:stretch>
            <a:fillRect/>
          </a:stretch>
        </p:blipFill>
        <p:spPr bwMode="auto">
          <a:xfrm>
            <a:off x="4078225" y="1730884"/>
            <a:ext cx="224288" cy="2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48"/>
          <p:cNvSpPr>
            <a:spLocks noChangeArrowheads="1"/>
          </p:cNvSpPr>
          <p:nvPr/>
        </p:nvSpPr>
        <p:spPr bwMode="auto">
          <a:xfrm>
            <a:off x="2162690" y="2104805"/>
            <a:ext cx="546515" cy="242073"/>
          </a:xfrm>
          <a:prstGeom prst="roundRect">
            <a:avLst>
              <a:gd name="adj" fmla="val 44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의견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525" y="2393885"/>
            <a:ext cx="6019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타원 31"/>
          <p:cNvSpPr/>
          <p:nvPr/>
        </p:nvSpPr>
        <p:spPr>
          <a:xfrm>
            <a:off x="1442610" y="24838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477725" y="24838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377825" y="24838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142910" y="24838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313040" y="24838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573180" y="432910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Rectangle 85"/>
          <p:cNvSpPr>
            <a:spLocks noChangeArrowheads="1"/>
          </p:cNvSpPr>
          <p:nvPr/>
        </p:nvSpPr>
        <p:spPr bwMode="auto">
          <a:xfrm>
            <a:off x="5628075" y="2123855"/>
            <a:ext cx="437744" cy="185543"/>
          </a:xfrm>
          <a:prstGeom prst="roundRect">
            <a:avLst/>
          </a:prstGeom>
          <a:solidFill>
            <a:srgbClr val="FFFFCC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en-US" altLang="ko-KR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Excel</a:t>
            </a:r>
            <a:endParaRPr kumimoji="0"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583070" y="20338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10" y="5824339"/>
            <a:ext cx="900101" cy="70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385" y="5817801"/>
            <a:ext cx="855095" cy="66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9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5"/>
          <p:cNvSpPr>
            <a:spLocks noChangeArrowheads="1"/>
          </p:cNvSpPr>
          <p:nvPr/>
        </p:nvSpPr>
        <p:spPr bwMode="auto">
          <a:xfrm>
            <a:off x="7186820" y="1052513"/>
            <a:ext cx="253185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문서 상세조회 화면 </a:t>
            </a: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의견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4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7203251" y="1819275"/>
            <a:ext cx="2486850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삭제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답글을 삭제할 수 있다</a:t>
            </a:r>
            <a:r>
              <a:rPr lang="en-US" altLang="ko-KR" sz="900" smtClean="0">
                <a:solidFill>
                  <a:srgbClr val="000000"/>
                </a:solidFill>
              </a:rPr>
              <a:t>.(</a:t>
            </a:r>
            <a:r>
              <a:rPr lang="ko-KR" altLang="en-US" sz="900" smtClean="0">
                <a:solidFill>
                  <a:srgbClr val="000000"/>
                </a:solidFill>
              </a:rPr>
              <a:t>단 작성자만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</a:t>
            </a:r>
            <a:r>
              <a:rPr lang="ko-KR" altLang="en-US" sz="900" b="1" smtClean="0">
                <a:solidFill>
                  <a:srgbClr val="000000"/>
                </a:solidFill>
              </a:rPr>
              <a:t>수정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</a:rPr>
              <a:t>작성된 댓글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답글을 삭제할 수 있다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</a:rPr>
              <a:t>작성자만 가능함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</a:t>
            </a:r>
            <a:r>
              <a:rPr lang="ko-KR" altLang="en-US" sz="900" b="1" smtClean="0">
                <a:solidFill>
                  <a:srgbClr val="000000"/>
                </a:solidFill>
              </a:rPr>
              <a:t>답글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해당 댓글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답글에 답글을 작성함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/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4.</a:t>
            </a:r>
            <a:r>
              <a:rPr lang="ko-KR" altLang="en-US" sz="900" b="1" smtClean="0">
                <a:solidFill>
                  <a:srgbClr val="000000"/>
                </a:solidFill>
              </a:rPr>
              <a:t>답글 입력 </a:t>
            </a:r>
            <a:r>
              <a:rPr lang="en-US" altLang="ko-KR" sz="900" b="1" smtClean="0">
                <a:solidFill>
                  <a:srgbClr val="000000"/>
                </a:solidFill>
              </a:rPr>
              <a:t>&amp; </a:t>
            </a:r>
            <a:r>
              <a:rPr lang="ko-KR" altLang="en-US" sz="900" b="1" smtClean="0">
                <a:solidFill>
                  <a:srgbClr val="000000"/>
                </a:solidFill>
              </a:rPr>
              <a:t>수정</a:t>
            </a: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/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답글선택시 하단에 답글 입력란이 레이어로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/>
            <a:r>
              <a:rPr lang="ko-KR" altLang="en-US" sz="900" smtClean="0">
                <a:solidFill>
                  <a:srgbClr val="000000"/>
                </a:solidFill>
              </a:rPr>
              <a:t>표시된다</a:t>
            </a:r>
            <a:r>
              <a:rPr lang="en-US" altLang="ko-KR" sz="900" smtClean="0">
                <a:solidFill>
                  <a:srgbClr val="000000"/>
                </a:solidFill>
              </a:rPr>
              <a:t>.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답글 선택 입력란은 하나만 디스플레이된다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</a:p>
          <a:p>
            <a:pPr eaLnBrk="1" hangingPunct="1"/>
            <a:r>
              <a:rPr lang="en-US" altLang="ko-KR" sz="900" b="1" smtClean="0"/>
              <a:t/>
            </a:r>
            <a:br>
              <a:rPr lang="en-US" altLang="ko-KR" sz="900" b="1" smtClean="0"/>
            </a:br>
            <a:r>
              <a:rPr lang="en-US" altLang="ko-KR" sz="900" b="1" smtClean="0"/>
              <a:t>5.</a:t>
            </a:r>
            <a:r>
              <a:rPr lang="ko-KR" altLang="en-US" sz="900" b="1" smtClean="0"/>
              <a:t>의견탭</a:t>
            </a:r>
            <a:endParaRPr lang="en-US" altLang="ko-KR" sz="900" b="1" smtClean="0"/>
          </a:p>
          <a:p>
            <a:pPr eaLnBrk="1" hangingPunct="1"/>
            <a:r>
              <a:rPr lang="en-US" altLang="ko-KR" sz="900" smtClean="0"/>
              <a:t>- </a:t>
            </a:r>
            <a:r>
              <a:rPr lang="ko-KR" altLang="en-US" sz="900" smtClean="0"/>
              <a:t>의견이 있는 경우 숫자로 표시한다</a:t>
            </a:r>
            <a:r>
              <a:rPr lang="en-US" altLang="ko-KR" sz="900" smtClean="0"/>
              <a:t>.</a:t>
            </a:r>
            <a:r>
              <a:rPr lang="en-US" altLang="ko-KR" sz="900" b="1" smtClean="0"/>
              <a:t/>
            </a:r>
            <a:br>
              <a:rPr lang="en-US" altLang="ko-KR" sz="900" b="1" smtClean="0"/>
            </a:br>
            <a:endParaRPr lang="en-US" altLang="ko-KR" sz="900" b="1" smtClean="0"/>
          </a:p>
          <a:p>
            <a:pPr eaLnBrk="1" hangingPunct="1"/>
            <a:r>
              <a:rPr lang="en-US" altLang="ko-KR" sz="900" b="1" smtClean="0"/>
              <a:t>6.Virtual Scrolling</a:t>
            </a:r>
            <a:br>
              <a:rPr lang="en-US" altLang="ko-KR" sz="900" b="1" smtClean="0"/>
            </a:br>
            <a:endParaRPr lang="ko-KR" altLang="en-US" sz="900"/>
          </a:p>
        </p:txBody>
      </p:sp>
      <p:graphicFrame>
        <p:nvGraphicFramePr>
          <p:cNvPr id="6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0414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상세조회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의견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AutoShape 86"/>
          <p:cNvSpPr>
            <a:spLocks noChangeArrowheads="1"/>
          </p:cNvSpPr>
          <p:nvPr/>
        </p:nvSpPr>
        <p:spPr bwMode="auto">
          <a:xfrm>
            <a:off x="459635" y="990600"/>
            <a:ext cx="6608599" cy="5498740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70554" y="1141107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문서 상세조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회</a:t>
            </a:r>
            <a:endParaRPr lang="ko-KR" altLang="en-US" sz="1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AutoShape 86"/>
          <p:cNvSpPr>
            <a:spLocks noChangeArrowheads="1"/>
          </p:cNvSpPr>
          <p:nvPr/>
        </p:nvSpPr>
        <p:spPr bwMode="auto">
          <a:xfrm>
            <a:off x="657982" y="1680813"/>
            <a:ext cx="5915198" cy="324648"/>
          </a:xfrm>
          <a:prstGeom prst="roundRect">
            <a:avLst>
              <a:gd name="adj" fmla="val 9750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문서관리 지침                                                       </a:t>
            </a:r>
            <a:r>
              <a:rPr lang="en-US" altLang="ko-KR" sz="85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 3.0</a:t>
            </a:r>
            <a:endParaRPr lang="ko-KR" altLang="en-US" sz="85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AutoShape 48"/>
          <p:cNvSpPr>
            <a:spLocks noChangeArrowheads="1"/>
          </p:cNvSpPr>
          <p:nvPr/>
        </p:nvSpPr>
        <p:spPr bwMode="auto">
          <a:xfrm>
            <a:off x="662908" y="2104901"/>
            <a:ext cx="546515" cy="242073"/>
          </a:xfrm>
          <a:prstGeom prst="roundRect">
            <a:avLst>
              <a:gd name="adj" fmla="val 44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AutoShape 48"/>
          <p:cNvSpPr>
            <a:spLocks noChangeArrowheads="1"/>
          </p:cNvSpPr>
          <p:nvPr/>
        </p:nvSpPr>
        <p:spPr bwMode="auto">
          <a:xfrm>
            <a:off x="1189470" y="2104901"/>
            <a:ext cx="546515" cy="242073"/>
          </a:xfrm>
          <a:prstGeom prst="roundRect">
            <a:avLst>
              <a:gd name="adj" fmla="val 44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버전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AutoShape 48"/>
          <p:cNvSpPr>
            <a:spLocks noChangeArrowheads="1"/>
          </p:cNvSpPr>
          <p:nvPr/>
        </p:nvSpPr>
        <p:spPr bwMode="auto">
          <a:xfrm>
            <a:off x="1693527" y="2104901"/>
            <a:ext cx="481928" cy="242073"/>
          </a:xfrm>
          <a:prstGeom prst="roundRect">
            <a:avLst>
              <a:gd name="adj" fmla="val 4444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이력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85"/>
          <p:cNvSpPr>
            <a:spLocks noChangeArrowheads="1"/>
          </p:cNvSpPr>
          <p:nvPr/>
        </p:nvSpPr>
        <p:spPr bwMode="auto">
          <a:xfrm>
            <a:off x="6123130" y="2123855"/>
            <a:ext cx="437744" cy="185543"/>
          </a:xfrm>
          <a:prstGeom prst="roundRect">
            <a:avLst/>
          </a:prstGeom>
          <a:solidFill>
            <a:srgbClr val="FFFFCC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en-US" altLang="ko-KR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kumimoji="0"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kumimoji="0"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85"/>
          <p:cNvSpPr>
            <a:spLocks noChangeArrowheads="1"/>
          </p:cNvSpPr>
          <p:nvPr/>
        </p:nvSpPr>
        <p:spPr bwMode="auto">
          <a:xfrm>
            <a:off x="4726066" y="1448781"/>
            <a:ext cx="32861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85"/>
          <p:cNvSpPr>
            <a:spLocks noChangeArrowheads="1"/>
          </p:cNvSpPr>
          <p:nvPr/>
        </p:nvSpPr>
        <p:spPr bwMode="auto">
          <a:xfrm>
            <a:off x="4372306" y="1448781"/>
            <a:ext cx="32861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kumimoji="0"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Rectangle 85"/>
          <p:cNvSpPr>
            <a:spLocks noChangeArrowheads="1"/>
          </p:cNvSpPr>
          <p:nvPr/>
        </p:nvSpPr>
        <p:spPr bwMode="auto">
          <a:xfrm>
            <a:off x="5889274" y="1448781"/>
            <a:ext cx="64807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Rectangle 85"/>
          <p:cNvSpPr>
            <a:spLocks noChangeArrowheads="1"/>
          </p:cNvSpPr>
          <p:nvPr/>
        </p:nvSpPr>
        <p:spPr bwMode="auto">
          <a:xfrm>
            <a:off x="5088015" y="1448780"/>
            <a:ext cx="772684" cy="2021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 취소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Picture 820" descr="열쇠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818181"/>
              </a:clrFrom>
              <a:clrTo>
                <a:srgbClr val="81818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33" b="873"/>
          <a:stretch>
            <a:fillRect/>
          </a:stretch>
        </p:blipFill>
        <p:spPr bwMode="auto">
          <a:xfrm>
            <a:off x="4078225" y="1730884"/>
            <a:ext cx="224288" cy="2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48"/>
          <p:cNvSpPr>
            <a:spLocks noChangeArrowheads="1"/>
          </p:cNvSpPr>
          <p:nvPr/>
        </p:nvSpPr>
        <p:spPr bwMode="auto">
          <a:xfrm>
            <a:off x="2162690" y="2104805"/>
            <a:ext cx="546515" cy="242073"/>
          </a:xfrm>
          <a:prstGeom prst="roundRect">
            <a:avLst>
              <a:gd name="adj" fmla="val 4444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의견</a:t>
            </a: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(4)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525" y="2438890"/>
            <a:ext cx="594066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87615" y="3248980"/>
            <a:ext cx="990600" cy="8001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77725" y="5544235"/>
            <a:ext cx="2119300" cy="81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직사각형 32"/>
          <p:cNvSpPr/>
          <p:nvPr/>
        </p:nvSpPr>
        <p:spPr>
          <a:xfrm>
            <a:off x="1532620" y="5049180"/>
            <a:ext cx="4095455" cy="405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schemeClr val="tx1"/>
                </a:solidFill>
              </a:rPr>
              <a:t>의견을 입력해주세요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18085" y="5049180"/>
            <a:ext cx="585065" cy="405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등록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7525" y="5058705"/>
            <a:ext cx="810090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홍길동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397605" y="38340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397605" y="356401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87715" y="4779150"/>
            <a:ext cx="2295255" cy="22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8075" y="4781770"/>
            <a:ext cx="7620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9445" y="4691760"/>
            <a:ext cx="5850650" cy="102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직사각형 46"/>
          <p:cNvSpPr/>
          <p:nvPr/>
        </p:nvSpPr>
        <p:spPr>
          <a:xfrm>
            <a:off x="1487615" y="3293985"/>
            <a:ext cx="585065" cy="1800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schemeClr val="tx1"/>
                </a:solidFill>
              </a:rPr>
              <a:t>답글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397605" y="329398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857545" y="4059070"/>
            <a:ext cx="5760640" cy="574234"/>
            <a:chOff x="2477725" y="3474006"/>
            <a:chExt cx="4365485" cy="574234"/>
          </a:xfrm>
        </p:grpSpPr>
        <p:pic>
          <p:nvPicPr>
            <p:cNvPr id="15367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77725" y="3474006"/>
              <a:ext cx="4365485" cy="574234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2612740" y="3654025"/>
              <a:ext cx="540060" cy="180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smtClean="0">
                  <a:solidFill>
                    <a:schemeClr val="tx1"/>
                  </a:solidFill>
                </a:rPr>
                <a:t>홍길동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cxnSp>
        <p:nvCxnSpPr>
          <p:cNvPr id="53" name="꺾인 연결선 52"/>
          <p:cNvCxnSpPr>
            <a:stCxn id="47" idx="3"/>
          </p:cNvCxnSpPr>
          <p:nvPr/>
        </p:nvCxnSpPr>
        <p:spPr>
          <a:xfrm>
            <a:off x="2072680" y="3383995"/>
            <a:ext cx="495055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2477725" y="621931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812540" y="459913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3950" y="5139190"/>
            <a:ext cx="2286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2560" y="4239090"/>
            <a:ext cx="2286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타원 40"/>
          <p:cNvSpPr/>
          <p:nvPr/>
        </p:nvSpPr>
        <p:spPr>
          <a:xfrm>
            <a:off x="2612740" y="20338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문서 상세조회 화면 </a:t>
            </a:r>
            <a:r>
              <a:rPr lang="en-US" altLang="ko-KR" sz="900" b="1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URL </a:t>
            </a:r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복사 및 </a:t>
            </a:r>
            <a:r>
              <a:rPr lang="ko-KR" altLang="en-US" sz="900" b="1" dirty="0" err="1">
                <a:latin typeface="맑은 고딕" pitchFamily="50" charset="-127"/>
                <a:ea typeface="맑은 고딕" pitchFamily="50" charset="-127"/>
              </a:rPr>
              <a:t>붙여넣기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068235" y="1819275"/>
            <a:ext cx="262186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URL 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복사 </a:t>
            </a:r>
            <a:r>
              <a:rPr lang="en-US" altLang="ko-KR" sz="900" b="1" dirty="0" smtClean="0">
                <a:solidFill>
                  <a:srgbClr val="000000"/>
                </a:solidFill>
              </a:rPr>
              <a:t/>
            </a:r>
            <a:br>
              <a:rPr lang="en-US" altLang="ko-KR" sz="900" b="1" dirty="0" smtClean="0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en-US" altLang="ko-KR" sz="900" dirty="0" smtClean="0">
                <a:solidFill>
                  <a:srgbClr val="000000"/>
                </a:solidFill>
              </a:rPr>
              <a:t>URL </a:t>
            </a:r>
            <a:r>
              <a:rPr lang="ko-KR" altLang="en-US" sz="900" dirty="0" smtClean="0">
                <a:solidFill>
                  <a:srgbClr val="000000"/>
                </a:solidFill>
              </a:rPr>
              <a:t>조회 유효기간 설정 </a:t>
            </a:r>
            <a:r>
              <a:rPr lang="en-US" altLang="ko-KR" sz="900" dirty="0" smtClean="0">
                <a:solidFill>
                  <a:srgbClr val="000000"/>
                </a:solidFill>
              </a:rPr>
              <a:t>Popup </a:t>
            </a:r>
            <a:r>
              <a:rPr lang="ko-KR" altLang="en-US" sz="900" dirty="0" smtClean="0">
                <a:solidFill>
                  <a:srgbClr val="000000"/>
                </a:solidFill>
              </a:rPr>
              <a:t>표시</a:t>
            </a:r>
            <a:r>
              <a:rPr lang="en-US" altLang="ko-KR" sz="900" dirty="0" smtClean="0">
                <a:solidFill>
                  <a:srgbClr val="000000"/>
                </a:solidFill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</a:rPr>
            </a:br>
            <a:r>
              <a:rPr lang="en-US" altLang="ko-KR" sz="900" dirty="0" smtClean="0">
                <a:solidFill>
                  <a:srgbClr val="000000"/>
                </a:solidFill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</a:rPr>
            </a:br>
            <a:r>
              <a:rPr lang="en-US" altLang="ko-KR" sz="900" b="1" dirty="0" smtClean="0">
                <a:solidFill>
                  <a:srgbClr val="000000"/>
                </a:solidFill>
              </a:rPr>
              <a:t>2. </a:t>
            </a:r>
            <a:r>
              <a:rPr lang="en-US" altLang="ko-KR" sz="900" b="1" dirty="0">
                <a:solidFill>
                  <a:srgbClr val="000000"/>
                </a:solidFill>
              </a:rPr>
              <a:t>URL </a:t>
            </a:r>
            <a:r>
              <a:rPr lang="ko-KR" altLang="en-US" sz="900" b="1" dirty="0">
                <a:solidFill>
                  <a:srgbClr val="000000"/>
                </a:solidFill>
              </a:rPr>
              <a:t>조회 유효기간 설정 </a:t>
            </a:r>
            <a:r>
              <a:rPr lang="en-US" altLang="ko-KR" sz="900" b="1" dirty="0">
                <a:solidFill>
                  <a:srgbClr val="000000"/>
                </a:solidFill>
              </a:rPr>
              <a:t>Popup</a:t>
            </a:r>
            <a:br>
              <a:rPr lang="en-US" altLang="ko-KR" sz="900" b="1" dirty="0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en-US" altLang="ko-KR" sz="900" dirty="0" smtClean="0">
                <a:solidFill>
                  <a:srgbClr val="000000"/>
                </a:solidFill>
              </a:rPr>
              <a:t>URL </a:t>
            </a:r>
            <a:r>
              <a:rPr lang="ko-KR" altLang="en-US" sz="900" dirty="0" smtClean="0">
                <a:solidFill>
                  <a:srgbClr val="000000"/>
                </a:solidFill>
              </a:rPr>
              <a:t>조회 </a:t>
            </a:r>
            <a:r>
              <a:rPr lang="ko-KR" altLang="en-US" sz="900" smtClean="0">
                <a:solidFill>
                  <a:srgbClr val="000000"/>
                </a:solidFill>
              </a:rPr>
              <a:t>유효기간 기본 표시</a:t>
            </a:r>
            <a:r>
              <a:rPr lang="en-US" altLang="ko-KR" sz="900" dirty="0" smtClean="0">
                <a:solidFill>
                  <a:srgbClr val="000000"/>
                </a:solidFill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 - </a:t>
            </a:r>
            <a:r>
              <a:rPr lang="ko-KR" altLang="en-US" sz="900" dirty="0" smtClean="0">
                <a:solidFill>
                  <a:srgbClr val="0000FF"/>
                </a:solidFill>
              </a:rPr>
              <a:t>시스템 관리의 환경설정에 등록된 기본값 표시</a:t>
            </a:r>
            <a:r>
              <a:rPr lang="en-US" altLang="ko-KR" sz="900" b="1" dirty="0" smtClean="0">
                <a:solidFill>
                  <a:srgbClr val="0000FF"/>
                </a:solidFill>
              </a:rPr>
              <a:t/>
            </a:r>
            <a:br>
              <a:rPr lang="en-US" altLang="ko-KR" sz="900" b="1" dirty="0" smtClean="0">
                <a:solidFill>
                  <a:srgbClr val="0000FF"/>
                </a:solidFill>
              </a:rPr>
            </a:br>
            <a:r>
              <a:rPr lang="en-US" altLang="ko-KR" sz="900" smtClean="0"/>
              <a:t> - </a:t>
            </a:r>
            <a:r>
              <a:rPr lang="ko-KR" altLang="en-US" sz="900" err="1" smtClean="0"/>
              <a:t>확인시</a:t>
            </a:r>
            <a:r>
              <a:rPr lang="ko-KR" altLang="en-US" sz="900" smtClean="0"/>
              <a:t> </a:t>
            </a:r>
            <a:r>
              <a:rPr lang="en-US" altLang="ko-KR" sz="900" smtClean="0"/>
              <a:t>URL </a:t>
            </a:r>
            <a:r>
              <a:rPr lang="ko-KR" altLang="en-US" sz="900" smtClean="0"/>
              <a:t>복사 </a:t>
            </a:r>
            <a:r>
              <a:rPr lang="en-US" altLang="ko-KR" sz="900" smtClean="0"/>
              <a:t>HTML </a:t>
            </a:r>
            <a:r>
              <a:rPr lang="ko-KR" altLang="en-US" sz="900" smtClean="0"/>
              <a:t>클립보드에 복사처리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en-US" altLang="ko-KR" sz="900" dirty="0">
                <a:solidFill>
                  <a:srgbClr val="000000"/>
                </a:solidFill>
              </a:rPr>
              <a:t/>
            </a:r>
            <a:br>
              <a:rPr lang="en-US" altLang="ko-KR" sz="900" dirty="0">
                <a:solidFill>
                  <a:srgbClr val="000000"/>
                </a:solidFill>
              </a:rPr>
            </a:br>
            <a:r>
              <a:rPr lang="en-US" altLang="ko-KR" sz="900" b="1" dirty="0" smtClean="0">
                <a:solidFill>
                  <a:srgbClr val="000000"/>
                </a:solidFill>
              </a:rPr>
              <a:t>3. URL </a:t>
            </a:r>
            <a:r>
              <a:rPr lang="ko-KR" altLang="en-US" sz="900" b="1" dirty="0" err="1" smtClean="0">
                <a:solidFill>
                  <a:srgbClr val="000000"/>
                </a:solidFill>
              </a:rPr>
              <a:t>붙여넣기시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</a:rPr>
              <a:t>- </a:t>
            </a:r>
            <a:r>
              <a:rPr lang="ko-KR" altLang="en-US" sz="900" dirty="0" smtClean="0">
                <a:solidFill>
                  <a:srgbClr val="000000"/>
                </a:solidFill>
              </a:rPr>
              <a:t>문서의 </a:t>
            </a:r>
            <a:r>
              <a:rPr lang="ko-KR" altLang="en-US" sz="900" smtClean="0">
                <a:solidFill>
                  <a:srgbClr val="000000"/>
                </a:solidFill>
              </a:rPr>
              <a:t>기본정보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</a:t>
            </a:r>
            <a:r>
              <a:rPr lang="en-US" altLang="ko-KR" sz="900" smtClean="0">
                <a:solidFill>
                  <a:srgbClr val="FF0000"/>
                </a:solidFill>
              </a:rPr>
              <a:t> HTML(CSS</a:t>
            </a:r>
            <a:r>
              <a:rPr lang="ko-KR" altLang="en-US" sz="900" smtClean="0">
                <a:solidFill>
                  <a:srgbClr val="FF0000"/>
                </a:solidFill>
              </a:rPr>
              <a:t>포함</a:t>
            </a:r>
            <a:r>
              <a:rPr lang="en-US" altLang="ko-KR" sz="900" smtClean="0">
                <a:solidFill>
                  <a:srgbClr val="FF0000"/>
                </a:solidFill>
              </a:rPr>
              <a:t>) </a:t>
            </a:r>
            <a:r>
              <a:rPr lang="ko-KR" altLang="en-US" sz="900" smtClean="0">
                <a:solidFill>
                  <a:srgbClr val="FF0000"/>
                </a:solidFill>
              </a:rPr>
              <a:t>형태로 클립보드에 붙여넣기 하며</a:t>
            </a:r>
            <a:r>
              <a:rPr lang="en-US" altLang="ko-KR" sz="900" smtClean="0">
                <a:solidFill>
                  <a:srgbClr val="FF0000"/>
                </a:solidFill>
              </a:rPr>
              <a:t>, </a:t>
            </a:r>
            <a:r>
              <a:rPr lang="ko-KR" altLang="en-US" sz="900" smtClean="0">
                <a:solidFill>
                  <a:srgbClr val="FF0000"/>
                </a:solidFill>
              </a:rPr>
              <a:t>사용자 해당 </a:t>
            </a:r>
            <a:r>
              <a:rPr lang="en-US" altLang="ko-KR" sz="900" smtClean="0">
                <a:solidFill>
                  <a:srgbClr val="FF0000"/>
                </a:solidFill>
              </a:rPr>
              <a:t>HTML</a:t>
            </a:r>
            <a:r>
              <a:rPr lang="ko-KR" altLang="en-US" sz="900" smtClean="0">
                <a:solidFill>
                  <a:srgbClr val="FF0000"/>
                </a:solidFill>
              </a:rPr>
              <a:t>을 메일로 전송함</a:t>
            </a:r>
            <a:endParaRPr lang="en-US" altLang="ko-KR" sz="900" smtClean="0">
              <a:solidFill>
                <a:srgbClr val="FF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4.URL </a:t>
            </a:r>
            <a:r>
              <a:rPr lang="ko-KR" altLang="en-US" sz="900" b="1" smtClean="0">
                <a:solidFill>
                  <a:srgbClr val="000000"/>
                </a:solidFill>
              </a:rPr>
              <a:t>메일전송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메일로 </a:t>
            </a:r>
            <a:r>
              <a:rPr lang="en-US" altLang="ko-KR" sz="900" smtClean="0">
                <a:solidFill>
                  <a:srgbClr val="000000"/>
                </a:solidFill>
              </a:rPr>
              <a:t>URL </a:t>
            </a:r>
            <a:r>
              <a:rPr lang="ko-KR" altLang="en-US" sz="900" smtClean="0">
                <a:solidFill>
                  <a:srgbClr val="000000"/>
                </a:solidFill>
              </a:rPr>
              <a:t>을 바로 전송처리한다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URL </a:t>
            </a:r>
            <a:r>
              <a:rPr lang="ko-KR" altLang="en-US" sz="900" smtClean="0">
                <a:solidFill>
                  <a:srgbClr val="000000"/>
                </a:solidFill>
              </a:rPr>
              <a:t>붙여넣기의  내용이 전송됨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사내 조직도내 발송처리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5.</a:t>
            </a:r>
            <a:r>
              <a:rPr lang="ko-KR" altLang="en-US" sz="900" b="1" smtClean="0">
                <a:solidFill>
                  <a:srgbClr val="000000"/>
                </a:solidFill>
              </a:rPr>
              <a:t>찾기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내부사용자인 경우 사용자 찾기를 통해 주소를 찾을 수 있게 제공한다</a:t>
            </a:r>
            <a:r>
              <a:rPr lang="en-US" altLang="ko-KR" sz="900" smtClean="0">
                <a:solidFill>
                  <a:srgbClr val="000000"/>
                </a:solidFill>
              </a:rPr>
              <a:t>.(63</a:t>
            </a:r>
            <a:r>
              <a:rPr lang="ko-KR" altLang="en-US" sz="900" smtClean="0">
                <a:solidFill>
                  <a:srgbClr val="000000"/>
                </a:solidFill>
              </a:rPr>
              <a:t>페이지 참조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26615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상세조회 화면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URL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복사 및 </a:t>
                      </a: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붙여넣기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7" y="1001252"/>
            <a:ext cx="3745741" cy="156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Rectangle 260"/>
          <p:cNvSpPr>
            <a:spLocks noChangeArrowheads="1"/>
          </p:cNvSpPr>
          <p:nvPr/>
        </p:nvSpPr>
        <p:spPr bwMode="auto">
          <a:xfrm>
            <a:off x="3321486" y="1836367"/>
            <a:ext cx="480752" cy="2440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3172170" y="176413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8" name="AutoShape 129"/>
          <p:cNvCxnSpPr>
            <a:cxnSpLocks noChangeShapeType="1"/>
            <a:stCxn id="81" idx="3"/>
            <a:endCxn id="74" idx="1"/>
          </p:cNvCxnSpPr>
          <p:nvPr/>
        </p:nvCxnSpPr>
        <p:spPr bwMode="auto">
          <a:xfrm>
            <a:off x="3802238" y="1958397"/>
            <a:ext cx="1112255" cy="40943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9" name="AutoShape 86"/>
          <p:cNvSpPr>
            <a:spLocks noChangeArrowheads="1"/>
          </p:cNvSpPr>
          <p:nvPr/>
        </p:nvSpPr>
        <p:spPr bwMode="auto">
          <a:xfrm>
            <a:off x="272480" y="5184195"/>
            <a:ext cx="4749986" cy="1305146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485" y="4869160"/>
            <a:ext cx="18998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붙여넣기 </a:t>
            </a:r>
            <a:r>
              <a:rPr lang="en-US" altLang="ko-KR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1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메일 내용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4709610" y="125931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217833" y="494531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9630" y="1223755"/>
            <a:ext cx="21336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951" y="5364215"/>
            <a:ext cx="44577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utoShape 48"/>
          <p:cNvSpPr>
            <a:spLocks noChangeArrowheads="1"/>
          </p:cNvSpPr>
          <p:nvPr/>
        </p:nvSpPr>
        <p:spPr bwMode="auto">
          <a:xfrm>
            <a:off x="1577625" y="1870255"/>
            <a:ext cx="450050" cy="180020"/>
          </a:xfrm>
          <a:prstGeom prst="roundRect">
            <a:avLst>
              <a:gd name="adj" fmla="val 4444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의견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342710" y="1853825"/>
            <a:ext cx="855095" cy="18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URL </a:t>
            </a:r>
            <a:r>
              <a:rPr lang="ko-KR" altLang="en-US" sz="800" smtClean="0">
                <a:solidFill>
                  <a:schemeClr val="tx1"/>
                </a:solidFill>
              </a:rPr>
              <a:t>메일전송 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72579" y="2888940"/>
            <a:ext cx="3915435" cy="193521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87715" y="3248980"/>
            <a:ext cx="18288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1307595" y="3293985"/>
            <a:ext cx="900100" cy="36004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조회기간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07595" y="3744035"/>
            <a:ext cx="900100" cy="36004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메일수신자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97705" y="3744035"/>
            <a:ext cx="2115235" cy="36004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schemeClr val="tx1"/>
                </a:solidFill>
              </a:rPr>
              <a:t>메일수신자를 입력해주세요</a:t>
            </a:r>
            <a:r>
              <a:rPr lang="en-US" altLang="ko-KR" sz="900" smtClean="0">
                <a:solidFill>
                  <a:schemeClr val="tx1"/>
                </a:solidFill>
              </a:rPr>
              <a:t>.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47655" y="4419110"/>
            <a:ext cx="17716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1667635" y="4149080"/>
            <a:ext cx="3105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문서의 </a:t>
            </a:r>
            <a:r>
              <a:rPr lang="en-US" altLang="ko-KR" sz="900" smtClean="0"/>
              <a:t>URL</a:t>
            </a:r>
            <a:r>
              <a:rPr lang="ko-KR" altLang="en-US" sz="900" smtClean="0"/>
              <a:t>을 메일로 발송하시겠습니까</a:t>
            </a:r>
            <a:r>
              <a:rPr lang="en-US" altLang="ko-KR" sz="900" smtClean="0"/>
              <a:t>?</a:t>
            </a:r>
            <a:endParaRPr lang="ko-KR" altLang="en-US" sz="900"/>
          </a:p>
        </p:txBody>
      </p:sp>
      <p:sp>
        <p:nvSpPr>
          <p:cNvPr id="27" name="직사각형 26"/>
          <p:cNvSpPr/>
          <p:nvPr/>
        </p:nvSpPr>
        <p:spPr>
          <a:xfrm>
            <a:off x="1309260" y="2978950"/>
            <a:ext cx="2655295" cy="27003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smtClean="0">
                <a:solidFill>
                  <a:schemeClr val="tx1"/>
                </a:solidFill>
              </a:rPr>
              <a:t>URL </a:t>
            </a:r>
            <a:r>
              <a:rPr lang="ko-KR" altLang="en-US" sz="900" b="1" smtClean="0">
                <a:solidFill>
                  <a:schemeClr val="tx1"/>
                </a:solidFill>
              </a:rPr>
              <a:t>메일 전송</a:t>
            </a:r>
            <a:endParaRPr lang="ko-KR" altLang="en-US" sz="900" b="1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208138" y="284393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꺾인 연결선 29"/>
          <p:cNvCxnSpPr>
            <a:endCxn id="19" idx="0"/>
          </p:cNvCxnSpPr>
          <p:nvPr/>
        </p:nvCxnSpPr>
        <p:spPr>
          <a:xfrm rot="16200000" flipH="1">
            <a:off x="2601488" y="2360131"/>
            <a:ext cx="945106" cy="11251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4502950" y="3744035"/>
            <a:ext cx="450050" cy="36004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찾기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772980" y="365402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7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33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88873"/>
              </p:ext>
            </p:extLst>
          </p:nvPr>
        </p:nvGraphicFramePr>
        <p:xfrm>
          <a:off x="282575" y="1277938"/>
          <a:ext cx="9404350" cy="5111753"/>
        </p:xfrm>
        <a:graphic>
          <a:graphicData uri="http://schemas.openxmlformats.org/drawingml/2006/table">
            <a:tbl>
              <a:tblPr/>
              <a:tblGrid>
                <a:gridCol w="1214438"/>
                <a:gridCol w="1223962"/>
                <a:gridCol w="5761038"/>
                <a:gridCol w="1204912"/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문서명 </a:t>
                      </a:r>
                      <a:r>
                        <a:rPr kumimoji="1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ID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설계서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EDM-DE-03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날짜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용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1.0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2014.08.18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2015.02.10</a:t>
                      </a: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내용수정 및 신규 기능 추가</a:t>
                      </a: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1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79" name="Text Box 83"/>
          <p:cNvSpPr txBox="1">
            <a:spLocks noChangeArrowheads="1"/>
          </p:cNvSpPr>
          <p:nvPr/>
        </p:nvSpPr>
        <p:spPr bwMode="auto">
          <a:xfrm>
            <a:off x="273050" y="758825"/>
            <a:ext cx="9432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문서 이력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삭제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248255" y="1819275"/>
            <a:ext cx="244184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문</a:t>
            </a:r>
            <a:r>
              <a:rPr lang="ko-KR" altLang="en-US" sz="900" b="1">
                <a:solidFill>
                  <a:srgbClr val="000000"/>
                </a:solidFill>
              </a:rPr>
              <a:t>서</a:t>
            </a:r>
            <a:r>
              <a:rPr lang="ko-KR" altLang="en-US" sz="900" b="1" smtClean="0">
                <a:solidFill>
                  <a:srgbClr val="000000"/>
                </a:solidFill>
              </a:rPr>
              <a:t> 선택 후 삭제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여러 문서를 선택 후 삭제 수행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>
                <a:solidFill>
                  <a:srgbClr val="000000"/>
                </a:solidFill>
              </a:rPr>
              <a:t>삭제할 문서를 선택하지 않은 경우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컨택스트 메뉴</a:t>
            </a:r>
            <a:r>
              <a:rPr lang="en-US" altLang="ko-KR" sz="900" b="1" smtClean="0">
                <a:solidFill>
                  <a:srgbClr val="000000"/>
                </a:solidFill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</a:rPr>
              <a:t>삭제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 </a:t>
            </a:r>
            <a:r>
              <a:rPr lang="en-US" altLang="ko-KR" sz="90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하나의 문서 삭제</a:t>
            </a:r>
            <a:r>
              <a:rPr lang="ko-KR" altLang="en-US" sz="900" smtClean="0"/>
              <a:t> 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</a:rPr>
              <a:t>삭제시 확인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</a:rPr>
              <a:t>확인 선택시 문서 삭제하여 휴지통 이동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</a:rPr>
              <a:t>체크아웃한 문서 존재시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1270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삭제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27475" y="4374105"/>
            <a:ext cx="2104033" cy="949037"/>
            <a:chOff x="5081215" y="4780953"/>
            <a:chExt cx="2479576" cy="1106956"/>
          </a:xfrm>
        </p:grpSpPr>
        <p:sp>
          <p:nvSpPr>
            <p:cNvPr id="45" name="AutoShape 86"/>
            <p:cNvSpPr>
              <a:spLocks noChangeArrowheads="1"/>
            </p:cNvSpPr>
            <p:nvPr/>
          </p:nvSpPr>
          <p:spPr bwMode="auto">
            <a:xfrm>
              <a:off x="5089678" y="5068289"/>
              <a:ext cx="2471113" cy="819620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51"/>
            <p:cNvSpPr txBox="1">
              <a:spLocks noChangeArrowheads="1"/>
            </p:cNvSpPr>
            <p:nvPr/>
          </p:nvSpPr>
          <p:spPr bwMode="auto">
            <a:xfrm>
              <a:off x="5216656" y="5200668"/>
              <a:ext cx="2098971" cy="14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삭제할 문서를 선택하세요</a:t>
              </a:r>
              <a:r>
                <a:rPr lang="en-US" altLang="ko-KR" sz="800">
                  <a:latin typeface="맑은 고딕" pitchFamily="50" charset="-127"/>
                  <a:ea typeface="맑은 고딕" pitchFamily="50" charset="-127"/>
                </a:rPr>
                <a:t>!</a:t>
              </a:r>
            </a:p>
          </p:txBody>
        </p:sp>
        <p:sp>
          <p:nvSpPr>
            <p:cNvPr id="47" name="AutoShape 86"/>
            <p:cNvSpPr>
              <a:spLocks noChangeArrowheads="1"/>
            </p:cNvSpPr>
            <p:nvPr/>
          </p:nvSpPr>
          <p:spPr bwMode="auto">
            <a:xfrm>
              <a:off x="5081215" y="4780953"/>
              <a:ext cx="2479576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7" name="타원 76"/>
          <p:cNvSpPr/>
          <p:nvPr/>
        </p:nvSpPr>
        <p:spPr>
          <a:xfrm>
            <a:off x="227475" y="42840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3"/>
          <p:cNvGrpSpPr/>
          <p:nvPr/>
        </p:nvGrpSpPr>
        <p:grpSpPr>
          <a:xfrm>
            <a:off x="2972780" y="4869160"/>
            <a:ext cx="2100734" cy="947175"/>
            <a:chOff x="3625552" y="3186140"/>
            <a:chExt cx="2100734" cy="947175"/>
          </a:xfrm>
        </p:grpSpPr>
        <p:cxnSp>
          <p:nvCxnSpPr>
            <p:cNvPr id="105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6" name="AutoShape 86"/>
            <p:cNvSpPr>
              <a:spLocks noChangeArrowheads="1"/>
            </p:cNvSpPr>
            <p:nvPr/>
          </p:nvSpPr>
          <p:spPr bwMode="auto">
            <a:xfrm>
              <a:off x="3632722" y="3432001"/>
              <a:ext cx="2093564" cy="701314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7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체크아웃한 문서가 존재합니다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. </a:t>
              </a:r>
              <a:b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체크아웃 취소 후 다시 작업하기시 바랍니다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. 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8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TextBox 109"/>
            <p:cNvSpPr txBox="1"/>
            <p:nvPr/>
          </p:nvSpPr>
          <p:spPr bwMode="auto">
            <a:xfrm>
              <a:off x="5595006" y="3245925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1" name="타원 110"/>
          <p:cNvSpPr/>
          <p:nvPr/>
        </p:nvSpPr>
        <p:spPr>
          <a:xfrm>
            <a:off x="2990782" y="474521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Rectangle 85"/>
          <p:cNvSpPr>
            <a:spLocks noChangeArrowheads="1"/>
          </p:cNvSpPr>
          <p:nvPr/>
        </p:nvSpPr>
        <p:spPr bwMode="auto">
          <a:xfrm>
            <a:off x="1082570" y="5004175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Rectangle 85"/>
          <p:cNvSpPr>
            <a:spLocks noChangeArrowheads="1"/>
          </p:cNvSpPr>
          <p:nvPr/>
        </p:nvSpPr>
        <p:spPr bwMode="auto">
          <a:xfrm>
            <a:off x="3839895" y="5587462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470" y="1178750"/>
            <a:ext cx="7028927" cy="308203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sp>
        <p:nvSpPr>
          <p:cNvPr id="54" name="타원 53"/>
          <p:cNvSpPr/>
          <p:nvPr/>
        </p:nvSpPr>
        <p:spPr>
          <a:xfrm>
            <a:off x="722530" y="11337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꺾인 연결선 58"/>
          <p:cNvCxnSpPr/>
          <p:nvPr/>
        </p:nvCxnSpPr>
        <p:spPr>
          <a:xfrm rot="5400000">
            <a:off x="-672624" y="2798930"/>
            <a:ext cx="3105345" cy="135015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2063155" y="26803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2927775" y="3158970"/>
            <a:ext cx="2100734" cy="1037185"/>
            <a:chOff x="2747755" y="5094185"/>
            <a:chExt cx="2100734" cy="1037185"/>
          </a:xfrm>
        </p:grpSpPr>
        <p:grpSp>
          <p:nvGrpSpPr>
            <p:cNvPr id="63" name="그룹 9"/>
            <p:cNvGrpSpPr/>
            <p:nvPr/>
          </p:nvGrpSpPr>
          <p:grpSpPr>
            <a:xfrm>
              <a:off x="2747755" y="5184195"/>
              <a:ext cx="2100734" cy="947175"/>
              <a:chOff x="3625552" y="3186140"/>
              <a:chExt cx="2100734" cy="947175"/>
            </a:xfrm>
          </p:grpSpPr>
          <p:cxnSp>
            <p:nvCxnSpPr>
              <p:cNvPr id="68" name="AutoShape 129"/>
              <p:cNvCxnSpPr>
                <a:cxnSpLocks noChangeShapeType="1"/>
              </p:cNvCxnSpPr>
              <p:nvPr/>
            </p:nvCxnSpPr>
            <p:spPr bwMode="auto">
              <a:xfrm rot="16200000" flipH="1">
                <a:off x="4858187" y="3480926"/>
                <a:ext cx="41991" cy="1137351"/>
              </a:xfrm>
              <a:prstGeom prst="bentConnector4">
                <a:avLst>
                  <a:gd name="adj1" fmla="val -465827"/>
                  <a:gd name="adj2" fmla="val 85815"/>
                </a:avLst>
              </a:prstGeom>
              <a:noFill/>
              <a:ln w="19050">
                <a:solidFill>
                  <a:srgbClr val="000099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9" name="AutoShape 86"/>
              <p:cNvSpPr>
                <a:spLocks noChangeArrowheads="1"/>
              </p:cNvSpPr>
              <p:nvPr/>
            </p:nvSpPr>
            <p:spPr bwMode="auto">
              <a:xfrm>
                <a:off x="3632722" y="3432001"/>
                <a:ext cx="2093564" cy="701314"/>
              </a:xfrm>
              <a:prstGeom prst="roundRect">
                <a:avLst>
                  <a:gd name="adj" fmla="val 1495"/>
                </a:avLst>
              </a:prstGeom>
              <a:solidFill>
                <a:srgbClr val="FFFFFF"/>
              </a:solidFill>
              <a:ln w="1270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latinLnBrk="0">
                  <a:defRPr/>
                </a:pPr>
                <a:endParaRPr kumimoji="0" lang="ko-KR" altLang="ko-KR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0" name="TextBox 51"/>
              <p:cNvSpPr txBox="1">
                <a:spLocks noChangeArrowheads="1"/>
              </p:cNvSpPr>
              <p:nvPr/>
            </p:nvSpPr>
            <p:spPr bwMode="auto">
              <a:xfrm>
                <a:off x="3740300" y="3545272"/>
                <a:ext cx="1778279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en-US" sz="800" smtClean="0">
                    <a:latin typeface="맑은 고딕" pitchFamily="50" charset="-127"/>
                    <a:ea typeface="맑은 고딕" pitchFamily="50" charset="-127"/>
                  </a:rPr>
                  <a:t>삭제하시겠습니까</a:t>
                </a:r>
                <a:r>
                  <a:rPr lang="en-US" altLang="ko-KR" sz="800" smtClean="0">
                    <a:latin typeface="맑은 고딕" pitchFamily="50" charset="-127"/>
                    <a:ea typeface="맑은 고딕" pitchFamily="50" charset="-127"/>
                  </a:rPr>
                  <a:t>?</a:t>
                </a:r>
                <a:endParaRPr lang="en-US" altLang="ko-KR" sz="80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1" name="AutoShape 86"/>
              <p:cNvSpPr>
                <a:spLocks noChangeArrowheads="1"/>
              </p:cNvSpPr>
              <p:nvPr/>
            </p:nvSpPr>
            <p:spPr bwMode="auto">
              <a:xfrm>
                <a:off x="3625552" y="3186140"/>
                <a:ext cx="2100734" cy="245862"/>
              </a:xfrm>
              <a:prstGeom prst="roundRect">
                <a:avLst>
                  <a:gd name="adj" fmla="val 9750"/>
                </a:avLst>
              </a:prstGeom>
              <a:solidFill>
                <a:srgbClr val="C0C0C0"/>
              </a:solidFill>
              <a:ln w="12700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lIns="72000" tIns="36000" rIns="72000" bIns="36000" anchor="ctr"/>
              <a:lstStyle/>
              <a:p>
                <a:pPr latinLnBrk="0">
                  <a:lnSpc>
                    <a:spcPct val="110000"/>
                  </a:lnSpc>
                  <a:buClr>
                    <a:schemeClr val="tx1"/>
                  </a:buClr>
                  <a:defRPr/>
                </a:pPr>
                <a:r>
                  <a:rPr lang="ko-KR" altLang="en-US" sz="900" b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확인</a:t>
                </a:r>
                <a:endParaRPr lang="ko-KR" altLang="en-US" sz="900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 bwMode="auto">
              <a:xfrm>
                <a:off x="5595006" y="3245925"/>
                <a:ext cx="68930" cy="138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rtlCol="0" anchor="ctr">
                <a:spAutoFit/>
              </a:bodyPr>
              <a:lstStyle/>
              <a:p>
                <a:pPr eaLnBrk="1" hangingPunct="1"/>
                <a:r>
                  <a:rPr lang="en-US" altLang="ko-KR" sz="9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</a:t>
                </a:r>
                <a:endParaRPr lang="ko-KR" altLang="en-US" sz="90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4" name="타원 63"/>
            <p:cNvSpPr/>
            <p:nvPr/>
          </p:nvSpPr>
          <p:spPr>
            <a:xfrm>
              <a:off x="2792760" y="5094185"/>
              <a:ext cx="144462" cy="1444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90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9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5" name="그룹 48"/>
            <p:cNvGrpSpPr/>
            <p:nvPr/>
          </p:nvGrpSpPr>
          <p:grpSpPr>
            <a:xfrm>
              <a:off x="3482314" y="5814891"/>
              <a:ext cx="688276" cy="179388"/>
              <a:chOff x="4488196" y="6074976"/>
              <a:chExt cx="688276" cy="179388"/>
            </a:xfrm>
          </p:grpSpPr>
          <p:sp>
            <p:nvSpPr>
              <p:cNvPr id="66" name="Rectangle 85"/>
              <p:cNvSpPr>
                <a:spLocks noChangeArrowheads="1"/>
              </p:cNvSpPr>
              <p:nvPr/>
            </p:nvSpPr>
            <p:spPr bwMode="auto">
              <a:xfrm>
                <a:off x="4488196" y="6074976"/>
                <a:ext cx="328612" cy="17938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36000" rIns="36000" anchor="ctr"/>
              <a:lstStyle/>
              <a:p>
                <a:pPr algn="ctr">
                  <a:defRPr/>
                </a:pPr>
                <a:r>
                  <a:rPr kumimoji="0" lang="ko-KR" altLang="en-US" sz="80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확인</a:t>
                </a:r>
                <a:endParaRPr kumimoji="0" lang="en-US" altLang="ko-KR" sz="80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7" name="Rectangle 85"/>
              <p:cNvSpPr>
                <a:spLocks noChangeArrowheads="1"/>
              </p:cNvSpPr>
              <p:nvPr/>
            </p:nvSpPr>
            <p:spPr bwMode="auto">
              <a:xfrm>
                <a:off x="4847860" y="6074976"/>
                <a:ext cx="328612" cy="1793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</p:spPr>
            <p:txBody>
              <a:bodyPr wrap="none" lIns="36000" rIns="36000" anchor="ctr"/>
              <a:lstStyle/>
              <a:p>
                <a:pPr algn="ctr">
                  <a:defRPr/>
                </a:pPr>
                <a:r>
                  <a:rPr kumimoji="0" lang="ko-KR" altLang="en-US" sz="800" smtClean="0">
                    <a:latin typeface="맑은 고딕" pitchFamily="50" charset="-127"/>
                    <a:ea typeface="맑은 고딕" pitchFamily="50" charset="-127"/>
                  </a:rPr>
                  <a:t>취소</a:t>
                </a:r>
                <a:endParaRPr kumimoji="0" lang="en-US" altLang="ko-KR" sz="8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cxnSp>
        <p:nvCxnSpPr>
          <p:cNvPr id="74" name="꺾인 연결선 73"/>
          <p:cNvCxnSpPr>
            <a:stCxn id="60" idx="6"/>
          </p:cNvCxnSpPr>
          <p:nvPr/>
        </p:nvCxnSpPr>
        <p:spPr>
          <a:xfrm>
            <a:off x="2207695" y="2753925"/>
            <a:ext cx="914400" cy="914400"/>
          </a:xfrm>
          <a:prstGeom prst="bentConnector3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0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이동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문서 선택 후 이동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여러 문서를 선택 후 이동 수행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>
                <a:solidFill>
                  <a:srgbClr val="000000"/>
                </a:solidFill>
              </a:rPr>
              <a:t>이동할 문서를 선택하지 않은 경우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컨택스트 메뉴 이동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 </a:t>
            </a:r>
            <a:r>
              <a:rPr lang="en-US" altLang="ko-KR" sz="90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하나의 문서 이동</a:t>
            </a:r>
            <a:r>
              <a:rPr lang="ko-KR" altLang="en-US" sz="900" smtClean="0"/>
              <a:t> 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</a:rPr>
              <a:t>폴더 선택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</a:t>
            </a: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ko-KR" altLang="en-US" sz="900" smtClean="0">
                <a:solidFill>
                  <a:srgbClr val="000000"/>
                </a:solidFill>
              </a:rPr>
              <a:t>이동 선택시 이동하고자 하는 폴더 선택 후 확인 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  - </a:t>
            </a:r>
            <a:r>
              <a:rPr lang="ko-KR" altLang="en-US" sz="900" smtClean="0">
                <a:solidFill>
                  <a:srgbClr val="0000FF"/>
                </a:solidFill>
              </a:rPr>
              <a:t>문서함은 선택은 </a:t>
            </a:r>
            <a:r>
              <a:rPr lang="en-US" altLang="ko-KR" sz="900" smtClean="0">
                <a:solidFill>
                  <a:srgbClr val="0000FF"/>
                </a:solidFill>
              </a:rPr>
              <a:t>Disable</a:t>
            </a:r>
            <a:br>
              <a:rPr lang="en-US" altLang="ko-KR" sz="900" smtClean="0">
                <a:solidFill>
                  <a:srgbClr val="0000FF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    (</a:t>
            </a:r>
            <a:r>
              <a:rPr lang="ko-KR" altLang="en-US" sz="900" smtClean="0">
                <a:solidFill>
                  <a:srgbClr val="0000FF"/>
                </a:solidFill>
              </a:rPr>
              <a:t>문서이동은 같은 문서함내에서만 가능</a:t>
            </a:r>
            <a:r>
              <a:rPr lang="en-US" altLang="ko-KR" sz="900" smtClean="0">
                <a:solidFill>
                  <a:srgbClr val="0000FF"/>
                </a:solidFill>
              </a:rPr>
              <a:t>)</a:t>
            </a: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※ </a:t>
            </a:r>
            <a:r>
              <a:rPr lang="ko-KR" altLang="en-US" sz="900" smtClean="0">
                <a:solidFill>
                  <a:srgbClr val="0000FF"/>
                </a:solidFill>
              </a:rPr>
              <a:t>잠금이 설정되어도 이동은 가능함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b="1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596662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이동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2" y="994742"/>
            <a:ext cx="5453806" cy="12994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26"/>
          <p:cNvGrpSpPr/>
          <p:nvPr/>
        </p:nvGrpSpPr>
        <p:grpSpPr>
          <a:xfrm>
            <a:off x="4659661" y="1565920"/>
            <a:ext cx="1373459" cy="1431032"/>
            <a:chOff x="1491309" y="3140968"/>
            <a:chExt cx="1373459" cy="1431032"/>
          </a:xfrm>
        </p:grpSpPr>
        <p:sp>
          <p:nvSpPr>
            <p:cNvPr id="28" name="직사각형 27"/>
            <p:cNvSpPr/>
            <p:nvPr/>
          </p:nvSpPr>
          <p:spPr>
            <a:xfrm>
              <a:off x="1491309" y="3140968"/>
              <a:ext cx="1373459" cy="1431032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수정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복사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임시작업함 추가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00835" y="3160018"/>
              <a:ext cx="241150" cy="13746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sq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420616"/>
              <a:ext cx="1905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611116"/>
              <a:ext cx="1905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839716"/>
              <a:ext cx="200025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4078213"/>
              <a:ext cx="20002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4318620"/>
              <a:ext cx="20002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647" y="3219450"/>
              <a:ext cx="173182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" name="Rectangle 260"/>
          <p:cNvSpPr>
            <a:spLocks noChangeArrowheads="1"/>
          </p:cNvSpPr>
          <p:nvPr/>
        </p:nvSpPr>
        <p:spPr bwMode="auto">
          <a:xfrm>
            <a:off x="1334312" y="986392"/>
            <a:ext cx="681698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ectangle 260"/>
          <p:cNvSpPr>
            <a:spLocks noChangeArrowheads="1"/>
          </p:cNvSpPr>
          <p:nvPr/>
        </p:nvSpPr>
        <p:spPr bwMode="auto">
          <a:xfrm>
            <a:off x="4659660" y="2022988"/>
            <a:ext cx="686729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188701" y="85290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551775" y="192596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"/>
          <p:cNvGrpSpPr/>
          <p:nvPr/>
        </p:nvGrpSpPr>
        <p:grpSpPr>
          <a:xfrm>
            <a:off x="472703" y="2767995"/>
            <a:ext cx="2104033" cy="949037"/>
            <a:chOff x="5081215" y="4780953"/>
            <a:chExt cx="2479576" cy="1106956"/>
          </a:xfrm>
        </p:grpSpPr>
        <p:sp>
          <p:nvSpPr>
            <p:cNvPr id="45" name="AutoShape 86"/>
            <p:cNvSpPr>
              <a:spLocks noChangeArrowheads="1"/>
            </p:cNvSpPr>
            <p:nvPr/>
          </p:nvSpPr>
          <p:spPr bwMode="auto">
            <a:xfrm>
              <a:off x="5089678" y="5068289"/>
              <a:ext cx="2471113" cy="819620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51"/>
            <p:cNvSpPr txBox="1">
              <a:spLocks noChangeArrowheads="1"/>
            </p:cNvSpPr>
            <p:nvPr/>
          </p:nvSpPr>
          <p:spPr bwMode="auto">
            <a:xfrm>
              <a:off x="5216656" y="5200668"/>
              <a:ext cx="2098971" cy="14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이</a:t>
              </a:r>
              <a:r>
                <a:rPr lang="ko-KR" altLang="en-US" sz="800">
                  <a:latin typeface="맑은 고딕" pitchFamily="50" charset="-127"/>
                  <a:ea typeface="맑은 고딕" pitchFamily="50" charset="-127"/>
                </a:rPr>
                <a:t>동</a:t>
              </a:r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할 문서를 선택하세요</a:t>
              </a:r>
              <a:r>
                <a:rPr lang="en-US" altLang="ko-KR" sz="800">
                  <a:latin typeface="맑은 고딕" pitchFamily="50" charset="-127"/>
                  <a:ea typeface="맑은 고딕" pitchFamily="50" charset="-127"/>
                </a:rPr>
                <a:t>!</a:t>
              </a:r>
            </a:p>
          </p:txBody>
        </p:sp>
        <p:sp>
          <p:nvSpPr>
            <p:cNvPr id="47" name="AutoShape 86"/>
            <p:cNvSpPr>
              <a:spLocks noChangeArrowheads="1"/>
            </p:cNvSpPr>
            <p:nvPr/>
          </p:nvSpPr>
          <p:spPr bwMode="auto">
            <a:xfrm>
              <a:off x="5081215" y="4780953"/>
              <a:ext cx="2479576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7" name="타원 76"/>
          <p:cNvSpPr/>
          <p:nvPr/>
        </p:nvSpPr>
        <p:spPr>
          <a:xfrm>
            <a:off x="379093" y="269932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0"/>
          <p:cNvGrpSpPr/>
          <p:nvPr/>
        </p:nvGrpSpPr>
        <p:grpSpPr>
          <a:xfrm>
            <a:off x="2016010" y="1215024"/>
            <a:ext cx="1055638" cy="793042"/>
            <a:chOff x="-303584" y="1290465"/>
            <a:chExt cx="1055638" cy="793042"/>
          </a:xfrm>
        </p:grpSpPr>
        <p:sp>
          <p:nvSpPr>
            <p:cNvPr id="82" name="직사각형 81"/>
            <p:cNvSpPr/>
            <p:nvPr/>
          </p:nvSpPr>
          <p:spPr>
            <a:xfrm>
              <a:off x="-303584" y="1290465"/>
              <a:ext cx="1055638" cy="793042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400"/>
                </a:lnSpc>
              </a:pPr>
              <a:endPara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복사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임시작업함 추가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-284534" y="1290465"/>
              <a:ext cx="984821" cy="220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sq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이동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881" y="2825496"/>
            <a:ext cx="2194743" cy="323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" name="AutoShape 129"/>
          <p:cNvCxnSpPr>
            <a:cxnSpLocks noChangeShapeType="1"/>
            <a:stCxn id="38" idx="3"/>
            <a:endCxn id="2050" idx="3"/>
          </p:cNvCxnSpPr>
          <p:nvPr/>
        </p:nvCxnSpPr>
        <p:spPr bwMode="auto">
          <a:xfrm flipH="1">
            <a:off x="5214624" y="2150146"/>
            <a:ext cx="131765" cy="2295132"/>
          </a:xfrm>
          <a:prstGeom prst="bentConnector3">
            <a:avLst>
              <a:gd name="adj1" fmla="val -173491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" name="그룹 66"/>
          <p:cNvGrpSpPr/>
          <p:nvPr/>
        </p:nvGrpSpPr>
        <p:grpSpPr>
          <a:xfrm>
            <a:off x="4940498" y="5290137"/>
            <a:ext cx="2100734" cy="947175"/>
            <a:chOff x="3625552" y="3186140"/>
            <a:chExt cx="2100734" cy="947175"/>
          </a:xfrm>
        </p:grpSpPr>
        <p:cxnSp>
          <p:nvCxnSpPr>
            <p:cNvPr id="68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9" name="AutoShape 86"/>
            <p:cNvSpPr>
              <a:spLocks noChangeArrowheads="1"/>
            </p:cNvSpPr>
            <p:nvPr/>
          </p:nvSpPr>
          <p:spPr bwMode="auto">
            <a:xfrm>
              <a:off x="3632722" y="3432001"/>
              <a:ext cx="2093564" cy="701314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0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문서를 이동하시겠습니까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 bwMode="auto">
            <a:xfrm>
              <a:off x="5595006" y="3245925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6" name="Rectangle 260"/>
          <p:cNvSpPr>
            <a:spLocks noChangeArrowheads="1"/>
          </p:cNvSpPr>
          <p:nvPr/>
        </p:nvSpPr>
        <p:spPr bwMode="auto">
          <a:xfrm>
            <a:off x="3746455" y="5741209"/>
            <a:ext cx="387025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9" name="AutoShape 129"/>
          <p:cNvCxnSpPr>
            <a:cxnSpLocks noChangeShapeType="1"/>
            <a:stCxn id="76" idx="3"/>
          </p:cNvCxnSpPr>
          <p:nvPr/>
        </p:nvCxnSpPr>
        <p:spPr bwMode="auto">
          <a:xfrm flipV="1">
            <a:off x="4133480" y="5772380"/>
            <a:ext cx="828441" cy="9598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타원 79"/>
          <p:cNvSpPr/>
          <p:nvPr/>
        </p:nvSpPr>
        <p:spPr>
          <a:xfrm>
            <a:off x="2955064" y="278092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Rectangle 85"/>
          <p:cNvSpPr>
            <a:spLocks noChangeArrowheads="1"/>
          </p:cNvSpPr>
          <p:nvPr/>
        </p:nvSpPr>
        <p:spPr bwMode="auto">
          <a:xfrm>
            <a:off x="1255469" y="3433376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Rectangle 85"/>
          <p:cNvSpPr>
            <a:spLocks noChangeArrowheads="1"/>
          </p:cNvSpPr>
          <p:nvPr/>
        </p:nvSpPr>
        <p:spPr bwMode="auto">
          <a:xfrm>
            <a:off x="5615032" y="5927194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Rectangle 85"/>
          <p:cNvSpPr>
            <a:spLocks noChangeArrowheads="1"/>
          </p:cNvSpPr>
          <p:nvPr/>
        </p:nvSpPr>
        <p:spPr bwMode="auto">
          <a:xfrm>
            <a:off x="5974696" y="5927194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74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복사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113241" y="1819275"/>
            <a:ext cx="2576860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문서 선택 후 복사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여러 문서를 선택 후 복사 수행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>
                <a:solidFill>
                  <a:srgbClr val="000000"/>
                </a:solidFill>
              </a:rPr>
              <a:t>복사할 문서를 선택하지 않은 경우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컨택스트 메뉴</a:t>
            </a:r>
            <a:r>
              <a:rPr lang="en-US" altLang="ko-KR" sz="900" b="1" smtClean="0">
                <a:solidFill>
                  <a:srgbClr val="000000"/>
                </a:solidFill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</a:rPr>
              <a:t>복사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 </a:t>
            </a:r>
            <a:r>
              <a:rPr lang="en-US" altLang="ko-KR" sz="90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하나의 문서 복사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b="1" smtClean="0">
                <a:solidFill>
                  <a:srgbClr val="000000"/>
                </a:solidFill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</a:rPr>
              <a:t>폴더 선택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</a:t>
            </a: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ko-KR" altLang="en-US" sz="900" smtClean="0">
                <a:solidFill>
                  <a:srgbClr val="000000"/>
                </a:solidFill>
              </a:rPr>
              <a:t>복사하고자 하는 폴더 선택 후 확인 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  - </a:t>
            </a:r>
            <a:r>
              <a:rPr lang="ko-KR" altLang="en-US" sz="900" smtClean="0">
                <a:solidFill>
                  <a:srgbClr val="0000FF"/>
                </a:solidFill>
              </a:rPr>
              <a:t>복사시 다른 문서함 선택 가능함</a:t>
            </a:r>
            <a:r>
              <a:rPr lang="en-US" altLang="ko-KR" sz="900" b="1" smtClean="0">
                <a:solidFill>
                  <a:srgbClr val="0000FF"/>
                </a:solidFill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</a:rPr>
            </a:br>
            <a:r>
              <a:rPr lang="en-US" altLang="ko-KR" sz="900" b="1" smtClean="0">
                <a:solidFill>
                  <a:srgbClr val="0000FF"/>
                </a:solidFill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</a:rPr>
              <a:t>복사시 속성정보 셋팅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/>
              <a:t>   1) </a:t>
            </a:r>
            <a:r>
              <a:rPr lang="ko-KR" altLang="en-US" sz="900" smtClean="0"/>
              <a:t>기본폴더 </a:t>
            </a:r>
            <a:r>
              <a:rPr lang="en-US" altLang="ko-KR" sz="900" smtClean="0"/>
              <a:t>: </a:t>
            </a:r>
            <a:r>
              <a:rPr lang="ko-KR" altLang="en-US" sz="900" smtClean="0"/>
              <a:t>복사시 선택한 폴더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  2) </a:t>
            </a:r>
            <a:r>
              <a:rPr lang="ko-KR" altLang="en-US" sz="900" smtClean="0"/>
              <a:t>등록자</a:t>
            </a:r>
            <a:r>
              <a:rPr lang="en-US" altLang="ko-KR" sz="900" smtClean="0"/>
              <a:t>/ </a:t>
            </a:r>
            <a:r>
              <a:rPr lang="ko-KR" altLang="en-US" sz="900" smtClean="0"/>
              <a:t>등록일자 </a:t>
            </a:r>
            <a:r>
              <a:rPr lang="en-US" altLang="ko-KR" sz="900" smtClean="0"/>
              <a:t>: </a:t>
            </a:r>
            <a:r>
              <a:rPr lang="ko-KR" altLang="en-US" sz="900" smtClean="0"/>
              <a:t>복사 수행자</a:t>
            </a:r>
            <a:r>
              <a:rPr lang="en-US" altLang="ko-KR" sz="900" smtClean="0"/>
              <a:t>, </a:t>
            </a:r>
            <a:r>
              <a:rPr lang="ko-KR" altLang="en-US" sz="900" smtClean="0"/>
              <a:t>복사일자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  3) </a:t>
            </a:r>
            <a:r>
              <a:rPr lang="ko-KR" altLang="en-US" sz="900" smtClean="0"/>
              <a:t>권한 </a:t>
            </a:r>
            <a:r>
              <a:rPr lang="en-US" altLang="ko-KR" sz="900" smtClean="0"/>
              <a:t>: </a:t>
            </a:r>
            <a:r>
              <a:rPr lang="ko-KR" altLang="en-US" sz="900" smtClean="0"/>
              <a:t>복사되는 폴더의 권한 상속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  </a:t>
            </a:r>
            <a:r>
              <a:rPr lang="en-US" altLang="ko-KR" sz="900" smtClean="0">
                <a:solidFill>
                  <a:srgbClr val="0000FF"/>
                </a:solidFill>
              </a:rPr>
              <a:t>※ </a:t>
            </a:r>
            <a:r>
              <a:rPr lang="ko-KR" altLang="en-US" sz="900" smtClean="0">
                <a:solidFill>
                  <a:srgbClr val="0000FF"/>
                </a:solidFill>
              </a:rPr>
              <a:t>나머지 속성은 기존 문서의 속성을 그대로 적용함</a:t>
            </a:r>
            <a:r>
              <a:rPr lang="en-US" altLang="ko-KR" sz="900" smtClean="0"/>
              <a:t>  </a:t>
            </a:r>
            <a:br>
              <a:rPr lang="en-US" altLang="ko-KR" sz="900" smtClean="0"/>
            </a:br>
            <a:r>
              <a:rPr lang="en-US" altLang="ko-KR" sz="900" smtClean="0">
                <a:solidFill>
                  <a:srgbClr val="0000FF"/>
                </a:solidFill>
              </a:rPr>
              <a:t>    </a:t>
            </a:r>
            <a:br>
              <a:rPr lang="en-US" altLang="ko-KR" sz="900" smtClean="0">
                <a:solidFill>
                  <a:srgbClr val="0000FF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※ </a:t>
            </a:r>
            <a:r>
              <a:rPr lang="ko-KR" altLang="en-US" sz="900" smtClean="0">
                <a:solidFill>
                  <a:srgbClr val="0000FF"/>
                </a:solidFill>
              </a:rPr>
              <a:t>잠금이 설정되어도 복사는 가능함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b="1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720489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복사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2" y="994742"/>
            <a:ext cx="5453806" cy="12994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26"/>
          <p:cNvGrpSpPr/>
          <p:nvPr/>
        </p:nvGrpSpPr>
        <p:grpSpPr>
          <a:xfrm>
            <a:off x="4659661" y="1565920"/>
            <a:ext cx="1373459" cy="1431032"/>
            <a:chOff x="1491309" y="3140968"/>
            <a:chExt cx="1373459" cy="1431032"/>
          </a:xfrm>
        </p:grpSpPr>
        <p:sp>
          <p:nvSpPr>
            <p:cNvPr id="28" name="직사각형 27"/>
            <p:cNvSpPr/>
            <p:nvPr/>
          </p:nvSpPr>
          <p:spPr>
            <a:xfrm>
              <a:off x="1491309" y="3140968"/>
              <a:ext cx="1373459" cy="1431032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수정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복사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임시작업함 추가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00835" y="3160018"/>
              <a:ext cx="241150" cy="13746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sq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420616"/>
              <a:ext cx="1905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611116"/>
              <a:ext cx="1905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839716"/>
              <a:ext cx="200025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4078213"/>
              <a:ext cx="20002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4318620"/>
              <a:ext cx="20002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647" y="3219450"/>
              <a:ext cx="173182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" name="Rectangle 260"/>
          <p:cNvSpPr>
            <a:spLocks noChangeArrowheads="1"/>
          </p:cNvSpPr>
          <p:nvPr/>
        </p:nvSpPr>
        <p:spPr bwMode="auto">
          <a:xfrm>
            <a:off x="1334312" y="986392"/>
            <a:ext cx="681698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ectangle 260"/>
          <p:cNvSpPr>
            <a:spLocks noChangeArrowheads="1"/>
          </p:cNvSpPr>
          <p:nvPr/>
        </p:nvSpPr>
        <p:spPr bwMode="auto">
          <a:xfrm>
            <a:off x="4659660" y="2248172"/>
            <a:ext cx="686729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188701" y="85290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551775" y="215114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"/>
          <p:cNvGrpSpPr/>
          <p:nvPr/>
        </p:nvGrpSpPr>
        <p:grpSpPr>
          <a:xfrm>
            <a:off x="472703" y="2767995"/>
            <a:ext cx="2104033" cy="949037"/>
            <a:chOff x="5081215" y="4780953"/>
            <a:chExt cx="2479576" cy="1106956"/>
          </a:xfrm>
        </p:grpSpPr>
        <p:sp>
          <p:nvSpPr>
            <p:cNvPr id="45" name="AutoShape 86"/>
            <p:cNvSpPr>
              <a:spLocks noChangeArrowheads="1"/>
            </p:cNvSpPr>
            <p:nvPr/>
          </p:nvSpPr>
          <p:spPr bwMode="auto">
            <a:xfrm>
              <a:off x="5089678" y="5068289"/>
              <a:ext cx="2471113" cy="819620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51"/>
            <p:cNvSpPr txBox="1">
              <a:spLocks noChangeArrowheads="1"/>
            </p:cNvSpPr>
            <p:nvPr/>
          </p:nvSpPr>
          <p:spPr bwMode="auto">
            <a:xfrm>
              <a:off x="5216656" y="5200668"/>
              <a:ext cx="2098971" cy="14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복</a:t>
              </a:r>
              <a:r>
                <a:rPr lang="ko-KR" altLang="en-US" sz="800">
                  <a:latin typeface="맑은 고딕" pitchFamily="50" charset="-127"/>
                  <a:ea typeface="맑은 고딕" pitchFamily="50" charset="-127"/>
                </a:rPr>
                <a:t>사</a:t>
              </a:r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할 문서를 선택하세요</a:t>
              </a:r>
              <a:r>
                <a:rPr lang="en-US" altLang="ko-KR" sz="800">
                  <a:latin typeface="맑은 고딕" pitchFamily="50" charset="-127"/>
                  <a:ea typeface="맑은 고딕" pitchFamily="50" charset="-127"/>
                </a:rPr>
                <a:t>!</a:t>
              </a:r>
            </a:p>
          </p:txBody>
        </p:sp>
        <p:sp>
          <p:nvSpPr>
            <p:cNvPr id="47" name="AutoShape 86"/>
            <p:cNvSpPr>
              <a:spLocks noChangeArrowheads="1"/>
            </p:cNvSpPr>
            <p:nvPr/>
          </p:nvSpPr>
          <p:spPr bwMode="auto">
            <a:xfrm>
              <a:off x="5081215" y="4780953"/>
              <a:ext cx="2479576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7" name="타원 76"/>
          <p:cNvSpPr/>
          <p:nvPr/>
        </p:nvSpPr>
        <p:spPr>
          <a:xfrm>
            <a:off x="379093" y="269932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016010" y="1215024"/>
            <a:ext cx="1055638" cy="793042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400"/>
              </a:lnSpc>
            </a:pP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9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400"/>
              </a:lnSpc>
            </a:pP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추가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 추가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2025916" y="1407291"/>
            <a:ext cx="1036588" cy="228015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2700" cap="sq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881" y="2825496"/>
            <a:ext cx="2194743" cy="323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6" name="AutoShape 129"/>
          <p:cNvCxnSpPr>
            <a:cxnSpLocks noChangeShapeType="1"/>
            <a:stCxn id="38" idx="3"/>
            <a:endCxn id="2050" idx="3"/>
          </p:cNvCxnSpPr>
          <p:nvPr/>
        </p:nvCxnSpPr>
        <p:spPr bwMode="auto">
          <a:xfrm flipH="1">
            <a:off x="5214624" y="2375330"/>
            <a:ext cx="131765" cy="2069948"/>
          </a:xfrm>
          <a:prstGeom prst="bentConnector3">
            <a:avLst>
              <a:gd name="adj1" fmla="val -173491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그룹 66"/>
          <p:cNvGrpSpPr/>
          <p:nvPr/>
        </p:nvGrpSpPr>
        <p:grpSpPr>
          <a:xfrm>
            <a:off x="4940498" y="5290137"/>
            <a:ext cx="2100734" cy="947175"/>
            <a:chOff x="3625552" y="3186140"/>
            <a:chExt cx="2100734" cy="947175"/>
          </a:xfrm>
        </p:grpSpPr>
        <p:cxnSp>
          <p:nvCxnSpPr>
            <p:cNvPr id="68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9" name="AutoShape 86"/>
            <p:cNvSpPr>
              <a:spLocks noChangeArrowheads="1"/>
            </p:cNvSpPr>
            <p:nvPr/>
          </p:nvSpPr>
          <p:spPr bwMode="auto">
            <a:xfrm>
              <a:off x="3632722" y="3432001"/>
              <a:ext cx="2093564" cy="701314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0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문서를 복사하시겠습니까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 bwMode="auto">
            <a:xfrm>
              <a:off x="5595006" y="3245925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6" name="Rectangle 260"/>
          <p:cNvSpPr>
            <a:spLocks noChangeArrowheads="1"/>
          </p:cNvSpPr>
          <p:nvPr/>
        </p:nvSpPr>
        <p:spPr bwMode="auto">
          <a:xfrm>
            <a:off x="3746455" y="5741209"/>
            <a:ext cx="387025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9" name="AutoShape 129"/>
          <p:cNvCxnSpPr>
            <a:cxnSpLocks noChangeShapeType="1"/>
            <a:stCxn id="76" idx="3"/>
          </p:cNvCxnSpPr>
          <p:nvPr/>
        </p:nvCxnSpPr>
        <p:spPr bwMode="auto">
          <a:xfrm flipV="1">
            <a:off x="4133480" y="5772380"/>
            <a:ext cx="828441" cy="9598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" name="타원 79"/>
          <p:cNvSpPr/>
          <p:nvPr/>
        </p:nvSpPr>
        <p:spPr>
          <a:xfrm>
            <a:off x="2955064" y="278092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Rectangle 85"/>
          <p:cNvSpPr>
            <a:spLocks noChangeArrowheads="1"/>
          </p:cNvSpPr>
          <p:nvPr/>
        </p:nvSpPr>
        <p:spPr bwMode="auto">
          <a:xfrm>
            <a:off x="5642741" y="5954903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Rectangle 85"/>
          <p:cNvSpPr>
            <a:spLocks noChangeArrowheads="1"/>
          </p:cNvSpPr>
          <p:nvPr/>
        </p:nvSpPr>
        <p:spPr bwMode="auto">
          <a:xfrm>
            <a:off x="6002405" y="5954903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Rectangle 85"/>
          <p:cNvSpPr>
            <a:spLocks noChangeArrowheads="1"/>
          </p:cNvSpPr>
          <p:nvPr/>
        </p:nvSpPr>
        <p:spPr bwMode="auto">
          <a:xfrm>
            <a:off x="1301649" y="3414904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12840" y="4014065"/>
            <a:ext cx="720080" cy="180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31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추가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6753200" y="1819275"/>
            <a:ext cx="2936901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문서 선택 후 즐겨찾기 추가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여러 문서를 선택 후 즐겨찾기 추가 수행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/>
              <a:t>2</a:t>
            </a:r>
            <a:r>
              <a:rPr lang="en-US" altLang="ko-KR" sz="900" b="1" smtClean="0">
                <a:solidFill>
                  <a:srgbClr val="000000"/>
                </a:solidFill>
              </a:rPr>
              <a:t>. </a:t>
            </a:r>
            <a:r>
              <a:rPr lang="ko-KR" altLang="en-US" sz="900" b="1">
                <a:solidFill>
                  <a:srgbClr val="000000"/>
                </a:solidFill>
              </a:rPr>
              <a:t>즐겨찾기할 문서를 선택하지 않은 경우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컨택스트 메뉴</a:t>
            </a:r>
            <a:r>
              <a:rPr lang="en-US" altLang="ko-KR" sz="900" b="1" smtClean="0">
                <a:solidFill>
                  <a:srgbClr val="000000"/>
                </a:solidFill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</a:rPr>
              <a:t>즐겨찾기 추가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 </a:t>
            </a:r>
            <a:r>
              <a:rPr lang="en-US" altLang="ko-KR" sz="90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하나의 문서 즐겨찾기 추가</a:t>
            </a:r>
            <a:r>
              <a:rPr lang="ko-KR" altLang="en-US" sz="900" smtClean="0"/>
              <a:t> 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</a:rPr>
              <a:t>즐겨찾기 선택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</a:t>
            </a: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ko-KR" altLang="en-US" sz="900" smtClean="0">
                <a:solidFill>
                  <a:srgbClr val="000000"/>
                </a:solidFill>
              </a:rPr>
              <a:t>즐겨찾기 선택 </a:t>
            </a:r>
            <a:r>
              <a:rPr lang="en-US" altLang="ko-KR" sz="900" smtClean="0">
                <a:solidFill>
                  <a:srgbClr val="000000"/>
                </a:solidFill>
              </a:rPr>
              <a:t>PopUp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  - </a:t>
            </a:r>
            <a:r>
              <a:rPr lang="ko-KR" altLang="en-US" sz="900" smtClean="0">
                <a:solidFill>
                  <a:srgbClr val="0000FF"/>
                </a:solidFill>
              </a:rPr>
              <a:t>바로가기 폴더에 선택시</a:t>
            </a:r>
            <a:r>
              <a:rPr lang="en-US" altLang="ko-KR" sz="900" smtClean="0">
                <a:solidFill>
                  <a:srgbClr val="0000FF"/>
                </a:solidFill>
              </a:rPr>
              <a:t/>
            </a:r>
            <a:br>
              <a:rPr lang="en-US" altLang="ko-KR" sz="900" smtClean="0">
                <a:solidFill>
                  <a:srgbClr val="0000FF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    “</a:t>
            </a:r>
            <a:r>
              <a:rPr lang="ko-KR" altLang="en-US" sz="900" smtClean="0">
                <a:solidFill>
                  <a:srgbClr val="0000FF"/>
                </a:solidFill>
              </a:rPr>
              <a:t>바로가기 폴더에는 즐겨찾기를 추가할 수 없습니다</a:t>
            </a:r>
            <a:r>
              <a:rPr lang="en-US" altLang="ko-KR" sz="900" smtClean="0">
                <a:solidFill>
                  <a:srgbClr val="0000FF"/>
                </a:solidFill>
              </a:rPr>
              <a:t>”</a:t>
            </a:r>
            <a:br>
              <a:rPr lang="en-US" altLang="ko-KR" sz="900" smtClean="0">
                <a:solidFill>
                  <a:srgbClr val="0000FF"/>
                </a:solidFill>
              </a:rPr>
            </a:br>
            <a:r>
              <a:rPr lang="en-US" altLang="ko-KR" sz="900" b="1" smtClean="0">
                <a:solidFill>
                  <a:srgbClr val="0000FF"/>
                </a:solidFill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</a:rPr>
              <a:t>같은 폴더에 이미 즐겨찾기로 추가된 문서가 있는 경우</a:t>
            </a: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6.</a:t>
            </a:r>
            <a:r>
              <a:rPr lang="ko-KR" altLang="en-US" sz="900" b="1" smtClean="0">
                <a:solidFill>
                  <a:srgbClr val="000000"/>
                </a:solidFill>
              </a:rPr>
              <a:t>폴더구분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FF0000"/>
                </a:solidFill>
              </a:rPr>
              <a:t>- </a:t>
            </a:r>
            <a:r>
              <a:rPr lang="ko-KR" altLang="en-US" sz="900" smtClean="0">
                <a:solidFill>
                  <a:srgbClr val="FF0000"/>
                </a:solidFill>
              </a:rPr>
              <a:t>분류체계를 즐겨찾기한 폴더와 사용자가 생성한 폴더의 아이콘 구분 필요</a:t>
            </a:r>
            <a:endParaRPr lang="en-US" altLang="ko-KR" sz="900" smtClean="0">
              <a:solidFill>
                <a:srgbClr val="FF0000"/>
              </a:solidFill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997511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즐겨찾기 추가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2" y="994742"/>
            <a:ext cx="5453806" cy="12994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26"/>
          <p:cNvGrpSpPr/>
          <p:nvPr/>
        </p:nvGrpSpPr>
        <p:grpSpPr>
          <a:xfrm>
            <a:off x="4659661" y="1565920"/>
            <a:ext cx="1373459" cy="1431032"/>
            <a:chOff x="1491309" y="3140968"/>
            <a:chExt cx="1373459" cy="1431032"/>
          </a:xfrm>
        </p:grpSpPr>
        <p:sp>
          <p:nvSpPr>
            <p:cNvPr id="28" name="직사각형 27"/>
            <p:cNvSpPr/>
            <p:nvPr/>
          </p:nvSpPr>
          <p:spPr>
            <a:xfrm>
              <a:off x="1491309" y="3140968"/>
              <a:ext cx="1373459" cy="1431032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수정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복사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임시작업함 추가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00835" y="3160018"/>
              <a:ext cx="241150" cy="13746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sq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420616"/>
              <a:ext cx="1905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611116"/>
              <a:ext cx="1905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839716"/>
              <a:ext cx="200025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4078213"/>
              <a:ext cx="20002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4318620"/>
              <a:ext cx="20002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647" y="3219450"/>
              <a:ext cx="173182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" name="Rectangle 260"/>
          <p:cNvSpPr>
            <a:spLocks noChangeArrowheads="1"/>
          </p:cNvSpPr>
          <p:nvPr/>
        </p:nvSpPr>
        <p:spPr bwMode="auto">
          <a:xfrm>
            <a:off x="1334312" y="986392"/>
            <a:ext cx="681698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ectangle 260"/>
          <p:cNvSpPr>
            <a:spLocks noChangeArrowheads="1"/>
          </p:cNvSpPr>
          <p:nvPr/>
        </p:nvSpPr>
        <p:spPr bwMode="auto">
          <a:xfrm>
            <a:off x="4659660" y="2500606"/>
            <a:ext cx="1157436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188701" y="85290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551775" y="240357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"/>
          <p:cNvGrpSpPr/>
          <p:nvPr/>
        </p:nvGrpSpPr>
        <p:grpSpPr>
          <a:xfrm>
            <a:off x="472703" y="2767995"/>
            <a:ext cx="2104033" cy="949037"/>
            <a:chOff x="5081215" y="4780953"/>
            <a:chExt cx="2479576" cy="1106956"/>
          </a:xfrm>
        </p:grpSpPr>
        <p:sp>
          <p:nvSpPr>
            <p:cNvPr id="45" name="AutoShape 86"/>
            <p:cNvSpPr>
              <a:spLocks noChangeArrowheads="1"/>
            </p:cNvSpPr>
            <p:nvPr/>
          </p:nvSpPr>
          <p:spPr bwMode="auto">
            <a:xfrm>
              <a:off x="5089678" y="5068289"/>
              <a:ext cx="2471113" cy="819620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51"/>
            <p:cNvSpPr txBox="1">
              <a:spLocks noChangeArrowheads="1"/>
            </p:cNvSpPr>
            <p:nvPr/>
          </p:nvSpPr>
          <p:spPr bwMode="auto">
            <a:xfrm>
              <a:off x="5216656" y="5200668"/>
              <a:ext cx="2098971" cy="14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즐겨찾기 추가할 문서를 선택하세요</a:t>
              </a:r>
              <a:r>
                <a:rPr lang="en-US" altLang="ko-KR" sz="800">
                  <a:latin typeface="맑은 고딕" pitchFamily="50" charset="-127"/>
                  <a:ea typeface="맑은 고딕" pitchFamily="50" charset="-127"/>
                </a:rPr>
                <a:t>!</a:t>
              </a:r>
            </a:p>
          </p:txBody>
        </p:sp>
        <p:sp>
          <p:nvSpPr>
            <p:cNvPr id="47" name="AutoShape 86"/>
            <p:cNvSpPr>
              <a:spLocks noChangeArrowheads="1"/>
            </p:cNvSpPr>
            <p:nvPr/>
          </p:nvSpPr>
          <p:spPr bwMode="auto">
            <a:xfrm>
              <a:off x="5081215" y="4780953"/>
              <a:ext cx="2479576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7" name="타원 76"/>
          <p:cNvSpPr/>
          <p:nvPr/>
        </p:nvSpPr>
        <p:spPr>
          <a:xfrm>
            <a:off x="379093" y="269932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016010" y="1215024"/>
            <a:ext cx="1055638" cy="793042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400"/>
              </a:lnSpc>
            </a:pP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9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400"/>
              </a:lnSpc>
            </a:pP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추가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 추가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2025916" y="1589377"/>
            <a:ext cx="1036588" cy="228015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2700" cap="sq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66" name="AutoShape 129"/>
          <p:cNvCxnSpPr>
            <a:cxnSpLocks noChangeShapeType="1"/>
            <a:stCxn id="38" idx="3"/>
            <a:endCxn id="62" idx="3"/>
          </p:cNvCxnSpPr>
          <p:nvPr/>
        </p:nvCxnSpPr>
        <p:spPr bwMode="auto">
          <a:xfrm flipH="1">
            <a:off x="4920733" y="2627764"/>
            <a:ext cx="896363" cy="2342595"/>
          </a:xfrm>
          <a:prstGeom prst="bentConnector3">
            <a:avLst>
              <a:gd name="adj1" fmla="val -25503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그룹 55"/>
          <p:cNvGrpSpPr/>
          <p:nvPr/>
        </p:nvGrpSpPr>
        <p:grpSpPr>
          <a:xfrm>
            <a:off x="458934" y="5366591"/>
            <a:ext cx="2100734" cy="947175"/>
            <a:chOff x="3625552" y="3186140"/>
            <a:chExt cx="2100734" cy="947175"/>
          </a:xfrm>
        </p:grpSpPr>
        <p:cxnSp>
          <p:nvCxnSpPr>
            <p:cNvPr id="57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AutoShape 86"/>
            <p:cNvSpPr>
              <a:spLocks noChangeArrowheads="1"/>
            </p:cNvSpPr>
            <p:nvPr/>
          </p:nvSpPr>
          <p:spPr bwMode="auto">
            <a:xfrm>
              <a:off x="3632722" y="3432001"/>
              <a:ext cx="2093564" cy="701314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이미 즐겨찾기에 추가된 문서입니다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 bwMode="auto">
            <a:xfrm>
              <a:off x="5595006" y="3245925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5" name="타원 64"/>
          <p:cNvSpPr/>
          <p:nvPr/>
        </p:nvSpPr>
        <p:spPr>
          <a:xfrm>
            <a:off x="342350" y="530520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AutoShape 86"/>
          <p:cNvSpPr>
            <a:spLocks noChangeArrowheads="1"/>
          </p:cNvSpPr>
          <p:nvPr/>
        </p:nvSpPr>
        <p:spPr bwMode="auto">
          <a:xfrm>
            <a:off x="2892950" y="3394609"/>
            <a:ext cx="2027783" cy="3151499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AutoShape 86"/>
          <p:cNvSpPr>
            <a:spLocks noChangeArrowheads="1"/>
          </p:cNvSpPr>
          <p:nvPr/>
        </p:nvSpPr>
        <p:spPr bwMode="auto">
          <a:xfrm>
            <a:off x="2884486" y="3107275"/>
            <a:ext cx="2033639" cy="287337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선택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 Box 27"/>
          <p:cNvSpPr txBox="1">
            <a:spLocks noChangeArrowheads="1"/>
          </p:cNvSpPr>
          <p:nvPr/>
        </p:nvSpPr>
        <p:spPr bwMode="auto">
          <a:xfrm>
            <a:off x="3303324" y="3522681"/>
            <a:ext cx="41036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endParaRPr lang="ko-KR" altLang="en-US" sz="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" name="Picture 61" descr="FN_031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763" y="3528768"/>
            <a:ext cx="153937" cy="1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71"/>
          <p:cNvGrpSpPr/>
          <p:nvPr/>
        </p:nvGrpSpPr>
        <p:grpSpPr>
          <a:xfrm>
            <a:off x="3484429" y="3882797"/>
            <a:ext cx="590071" cy="156451"/>
            <a:chOff x="2966723" y="2917255"/>
            <a:chExt cx="590071" cy="156451"/>
          </a:xfrm>
        </p:grpSpPr>
        <p:pic>
          <p:nvPicPr>
            <p:cNvPr id="73" name="Picture 3"/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제품동향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74"/>
          <p:cNvGrpSpPr/>
          <p:nvPr/>
        </p:nvGrpSpPr>
        <p:grpSpPr>
          <a:xfrm>
            <a:off x="3484429" y="4568599"/>
            <a:ext cx="384886" cy="168843"/>
            <a:chOff x="2966723" y="3088707"/>
            <a:chExt cx="384886" cy="168843"/>
          </a:xfrm>
        </p:grpSpPr>
        <p:pic>
          <p:nvPicPr>
            <p:cNvPr id="76" name="Picture 2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205184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경리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78"/>
          <p:cNvGrpSpPr/>
          <p:nvPr/>
        </p:nvGrpSpPr>
        <p:grpSpPr>
          <a:xfrm>
            <a:off x="3293799" y="3727933"/>
            <a:ext cx="590071" cy="156451"/>
            <a:chOff x="2966723" y="2917255"/>
            <a:chExt cx="590071" cy="156451"/>
          </a:xfrm>
        </p:grpSpPr>
        <p:pic>
          <p:nvPicPr>
            <p:cNvPr id="80" name="Picture 3"/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회계관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</p:grpSp>
      <p:grpSp>
        <p:nvGrpSpPr>
          <p:cNvPr id="13" name="그룹 83"/>
          <p:cNvGrpSpPr/>
          <p:nvPr/>
        </p:nvGrpSpPr>
        <p:grpSpPr>
          <a:xfrm>
            <a:off x="3484429" y="4763866"/>
            <a:ext cx="590071" cy="168843"/>
            <a:chOff x="2966723" y="3088707"/>
            <a:chExt cx="590071" cy="168843"/>
          </a:xfrm>
        </p:grpSpPr>
        <p:pic>
          <p:nvPicPr>
            <p:cNvPr id="85" name="Picture 2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지출관리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86"/>
          <p:cNvGrpSpPr/>
          <p:nvPr/>
        </p:nvGrpSpPr>
        <p:grpSpPr>
          <a:xfrm>
            <a:off x="3453262" y="5167132"/>
            <a:ext cx="590071" cy="156451"/>
            <a:chOff x="2966723" y="2917255"/>
            <a:chExt cx="590071" cy="156451"/>
          </a:xfrm>
        </p:grpSpPr>
        <p:pic>
          <p:nvPicPr>
            <p:cNvPr id="88" name="Picture 3"/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제품기획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89"/>
          <p:cNvGrpSpPr/>
          <p:nvPr/>
        </p:nvGrpSpPr>
        <p:grpSpPr>
          <a:xfrm>
            <a:off x="3453262" y="5338584"/>
            <a:ext cx="384886" cy="168843"/>
            <a:chOff x="2966723" y="3088707"/>
            <a:chExt cx="384886" cy="168843"/>
          </a:xfrm>
        </p:grpSpPr>
        <p:pic>
          <p:nvPicPr>
            <p:cNvPr id="91" name="Picture 2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205184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92"/>
          <p:cNvGrpSpPr/>
          <p:nvPr/>
        </p:nvGrpSpPr>
        <p:grpSpPr>
          <a:xfrm>
            <a:off x="3298546" y="4986866"/>
            <a:ext cx="590071" cy="156451"/>
            <a:chOff x="2966723" y="2917255"/>
            <a:chExt cx="590071" cy="156451"/>
          </a:xfrm>
        </p:grpSpPr>
        <p:pic>
          <p:nvPicPr>
            <p:cNvPr id="94" name="Picture 3"/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제품개발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95"/>
          <p:cNvGrpSpPr/>
          <p:nvPr/>
        </p:nvGrpSpPr>
        <p:grpSpPr>
          <a:xfrm>
            <a:off x="3453262" y="5533851"/>
            <a:ext cx="487479" cy="168843"/>
            <a:chOff x="2966723" y="3088707"/>
            <a:chExt cx="487479" cy="168843"/>
          </a:xfrm>
        </p:grpSpPr>
        <p:pic>
          <p:nvPicPr>
            <p:cNvPr id="97" name="Picture 2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307777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98"/>
          <p:cNvGrpSpPr/>
          <p:nvPr/>
        </p:nvGrpSpPr>
        <p:grpSpPr>
          <a:xfrm>
            <a:off x="3605662" y="5686251"/>
            <a:ext cx="692663" cy="168843"/>
            <a:chOff x="2966723" y="3088707"/>
            <a:chExt cx="692663" cy="168843"/>
          </a:xfrm>
        </p:grpSpPr>
        <p:pic>
          <p:nvPicPr>
            <p:cNvPr id="100" name="Picture 2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512961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주간보고서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01"/>
          <p:cNvGrpSpPr/>
          <p:nvPr/>
        </p:nvGrpSpPr>
        <p:grpSpPr>
          <a:xfrm>
            <a:off x="3605662" y="5876751"/>
            <a:ext cx="692663" cy="168843"/>
            <a:chOff x="2966723" y="3088707"/>
            <a:chExt cx="692663" cy="168843"/>
          </a:xfrm>
        </p:grpSpPr>
        <p:pic>
          <p:nvPicPr>
            <p:cNvPr id="103" name="Picture 2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512961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월간보고서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" name="그룹 104"/>
          <p:cNvGrpSpPr/>
          <p:nvPr/>
        </p:nvGrpSpPr>
        <p:grpSpPr>
          <a:xfrm>
            <a:off x="3664131" y="4041269"/>
            <a:ext cx="590071" cy="156451"/>
            <a:chOff x="2966723" y="2917255"/>
            <a:chExt cx="590071" cy="156451"/>
          </a:xfrm>
        </p:grpSpPr>
        <p:pic>
          <p:nvPicPr>
            <p:cNvPr id="106" name="Picture 3"/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최신기술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107"/>
          <p:cNvGrpSpPr/>
          <p:nvPr/>
        </p:nvGrpSpPr>
        <p:grpSpPr>
          <a:xfrm>
            <a:off x="3664131" y="4213175"/>
            <a:ext cx="590071" cy="156451"/>
            <a:chOff x="2966723" y="2917255"/>
            <a:chExt cx="590071" cy="156451"/>
          </a:xfrm>
        </p:grpSpPr>
        <p:pic>
          <p:nvPicPr>
            <p:cNvPr id="109" name="Picture 3"/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기술동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</a:t>
              </a:r>
            </a:p>
          </p:txBody>
        </p:sp>
      </p:grpSp>
      <p:grpSp>
        <p:nvGrpSpPr>
          <p:cNvPr id="22" name="그룹 110"/>
          <p:cNvGrpSpPr/>
          <p:nvPr/>
        </p:nvGrpSpPr>
        <p:grpSpPr>
          <a:xfrm>
            <a:off x="3664131" y="4385082"/>
            <a:ext cx="590071" cy="168843"/>
            <a:chOff x="2966723" y="3088707"/>
            <a:chExt cx="590071" cy="168843"/>
          </a:xfrm>
        </p:grpSpPr>
        <p:pic>
          <p:nvPicPr>
            <p:cNvPr id="112" name="Picture 2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타사사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례</a:t>
              </a:r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2986177" y="3476144"/>
            <a:ext cx="1849716" cy="2686873"/>
          </a:xfrm>
          <a:prstGeom prst="rect">
            <a:avLst/>
          </a:prstGeom>
          <a:noFill/>
          <a:ln w="12700" cap="sq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cxnSp>
        <p:nvCxnSpPr>
          <p:cNvPr id="115" name="AutoShape 48"/>
          <p:cNvCxnSpPr>
            <a:cxnSpLocks noChangeShapeType="1"/>
            <a:stCxn id="80" idx="2"/>
            <a:endCxn id="73" idx="1"/>
          </p:cNvCxnSpPr>
          <p:nvPr/>
        </p:nvCxnSpPr>
        <p:spPr bwMode="auto">
          <a:xfrm rot="16200000" flipH="1">
            <a:off x="3384877" y="3865314"/>
            <a:ext cx="80483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6" name="AutoShape 48"/>
          <p:cNvCxnSpPr>
            <a:cxnSpLocks noChangeShapeType="1"/>
            <a:stCxn id="80" idx="2"/>
            <a:endCxn id="76" idx="1"/>
          </p:cNvCxnSpPr>
          <p:nvPr/>
        </p:nvCxnSpPr>
        <p:spPr bwMode="auto">
          <a:xfrm rot="16200000" flipH="1">
            <a:off x="3040800" y="4209391"/>
            <a:ext cx="768637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7" name="AutoShape 48"/>
          <p:cNvCxnSpPr>
            <a:cxnSpLocks noChangeShapeType="1"/>
            <a:stCxn id="80" idx="2"/>
            <a:endCxn id="85" idx="1"/>
          </p:cNvCxnSpPr>
          <p:nvPr/>
        </p:nvCxnSpPr>
        <p:spPr bwMode="auto">
          <a:xfrm rot="16200000" flipH="1">
            <a:off x="2943166" y="4307025"/>
            <a:ext cx="963904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8" name="AutoShape 48"/>
          <p:cNvCxnSpPr>
            <a:cxnSpLocks noChangeShapeType="1"/>
            <a:stCxn id="94" idx="2"/>
            <a:endCxn id="88" idx="1"/>
          </p:cNvCxnSpPr>
          <p:nvPr/>
        </p:nvCxnSpPr>
        <p:spPr bwMode="auto">
          <a:xfrm rot="16200000" flipH="1">
            <a:off x="3358966" y="5154905"/>
            <a:ext cx="105885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9" name="AutoShape 48"/>
          <p:cNvCxnSpPr>
            <a:cxnSpLocks noChangeShapeType="1"/>
            <a:stCxn id="94" idx="2"/>
            <a:endCxn id="91" idx="1"/>
          </p:cNvCxnSpPr>
          <p:nvPr/>
        </p:nvCxnSpPr>
        <p:spPr bwMode="auto">
          <a:xfrm rot="16200000" flipH="1">
            <a:off x="3272064" y="5241807"/>
            <a:ext cx="279689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0" name="AutoShape 48"/>
          <p:cNvCxnSpPr>
            <a:cxnSpLocks noChangeShapeType="1"/>
            <a:stCxn id="94" idx="2"/>
            <a:endCxn id="97" idx="1"/>
          </p:cNvCxnSpPr>
          <p:nvPr/>
        </p:nvCxnSpPr>
        <p:spPr bwMode="auto">
          <a:xfrm rot="16200000" flipH="1">
            <a:off x="3174430" y="5339441"/>
            <a:ext cx="474956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1" name="AutoShape 48"/>
          <p:cNvCxnSpPr>
            <a:cxnSpLocks noChangeShapeType="1"/>
            <a:stCxn id="97" idx="2"/>
            <a:endCxn id="103" idx="1"/>
          </p:cNvCxnSpPr>
          <p:nvPr/>
        </p:nvCxnSpPr>
        <p:spPr bwMode="auto">
          <a:xfrm rot="16200000" flipH="1">
            <a:off x="3441833" y="5797343"/>
            <a:ext cx="258479" cy="69180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" name="AutoShape 48"/>
          <p:cNvCxnSpPr>
            <a:cxnSpLocks noChangeShapeType="1"/>
            <a:stCxn id="97" idx="2"/>
            <a:endCxn id="100" idx="1"/>
          </p:cNvCxnSpPr>
          <p:nvPr/>
        </p:nvCxnSpPr>
        <p:spPr bwMode="auto">
          <a:xfrm rot="16200000" flipH="1">
            <a:off x="3537083" y="5702093"/>
            <a:ext cx="67979" cy="69180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3" name="AutoShape 48"/>
          <p:cNvCxnSpPr>
            <a:cxnSpLocks noChangeShapeType="1"/>
            <a:stCxn id="73" idx="2"/>
            <a:endCxn id="106" idx="1"/>
          </p:cNvCxnSpPr>
          <p:nvPr/>
        </p:nvCxnSpPr>
        <p:spPr bwMode="auto">
          <a:xfrm rot="16200000" flipH="1">
            <a:off x="3568239" y="4027446"/>
            <a:ext cx="84091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4" name="AutoShape 48"/>
          <p:cNvCxnSpPr>
            <a:cxnSpLocks noChangeShapeType="1"/>
            <a:stCxn id="73" idx="2"/>
            <a:endCxn id="109" idx="1"/>
          </p:cNvCxnSpPr>
          <p:nvPr/>
        </p:nvCxnSpPr>
        <p:spPr bwMode="auto">
          <a:xfrm rot="16200000" flipH="1">
            <a:off x="3482286" y="4113399"/>
            <a:ext cx="255997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5" name="AutoShape 48"/>
          <p:cNvCxnSpPr>
            <a:cxnSpLocks noChangeShapeType="1"/>
            <a:stCxn id="73" idx="2"/>
            <a:endCxn id="112" idx="1"/>
          </p:cNvCxnSpPr>
          <p:nvPr/>
        </p:nvCxnSpPr>
        <p:spPr bwMode="auto">
          <a:xfrm rot="16200000" flipH="1">
            <a:off x="3395156" y="4200529"/>
            <a:ext cx="430256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6" name="AutoShape 48"/>
          <p:cNvCxnSpPr>
            <a:cxnSpLocks noChangeShapeType="1"/>
            <a:stCxn id="71" idx="2"/>
            <a:endCxn id="80" idx="1"/>
          </p:cNvCxnSpPr>
          <p:nvPr/>
        </p:nvCxnSpPr>
        <p:spPr bwMode="auto">
          <a:xfrm rot="16200000" flipH="1">
            <a:off x="3169260" y="3685464"/>
            <a:ext cx="137010" cy="112067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7" name="AutoShape 48"/>
          <p:cNvCxnSpPr>
            <a:cxnSpLocks noChangeShapeType="1"/>
            <a:stCxn id="71" idx="2"/>
            <a:endCxn id="94" idx="1"/>
          </p:cNvCxnSpPr>
          <p:nvPr/>
        </p:nvCxnSpPr>
        <p:spPr bwMode="auto">
          <a:xfrm rot="16200000" flipH="1">
            <a:off x="2542168" y="4312557"/>
            <a:ext cx="1395943" cy="11681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4" name="타원 63"/>
          <p:cNvSpPr/>
          <p:nvPr/>
        </p:nvSpPr>
        <p:spPr>
          <a:xfrm>
            <a:off x="2820719" y="299695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Rectangle 85"/>
          <p:cNvSpPr>
            <a:spLocks noChangeArrowheads="1"/>
          </p:cNvSpPr>
          <p:nvPr/>
        </p:nvSpPr>
        <p:spPr bwMode="auto">
          <a:xfrm>
            <a:off x="1283177" y="3433376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9" name="Rectangle 85"/>
          <p:cNvSpPr>
            <a:spLocks noChangeArrowheads="1"/>
          </p:cNvSpPr>
          <p:nvPr/>
        </p:nvSpPr>
        <p:spPr bwMode="auto">
          <a:xfrm>
            <a:off x="1283178" y="6056496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Rectangle 85"/>
          <p:cNvSpPr>
            <a:spLocks noChangeArrowheads="1"/>
          </p:cNvSpPr>
          <p:nvPr/>
        </p:nvSpPr>
        <p:spPr bwMode="auto">
          <a:xfrm>
            <a:off x="3555323" y="6268940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1" name="Rectangle 85"/>
          <p:cNvSpPr>
            <a:spLocks noChangeArrowheads="1"/>
          </p:cNvSpPr>
          <p:nvPr/>
        </p:nvSpPr>
        <p:spPr bwMode="auto">
          <a:xfrm>
            <a:off x="3914987" y="6268940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3467835" y="4194085"/>
            <a:ext cx="1215135" cy="4050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4457945" y="401406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9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작업카트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293261" y="1819275"/>
            <a:ext cx="2396840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선택 후 작업카트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 문서를 선택 후 작업카트 추가 수행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작업카트에 추가할 문서를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선택하지 않은 경우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Context Ment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작업카트 추가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하나의 문서 작업카트 추가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확인시 작업카트에 문서 추가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 작업카트에 추가된 문서일 경우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작업카트에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이상 문서가 있을 경우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※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작업카트에는 최대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개까지만 추가 가능함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b="1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21863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작업카트 추가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22" y="994742"/>
            <a:ext cx="5453806" cy="12994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26"/>
          <p:cNvGrpSpPr/>
          <p:nvPr/>
        </p:nvGrpSpPr>
        <p:grpSpPr>
          <a:xfrm>
            <a:off x="4659661" y="1565920"/>
            <a:ext cx="1373459" cy="1431032"/>
            <a:chOff x="1491309" y="3140968"/>
            <a:chExt cx="1373459" cy="1431032"/>
          </a:xfrm>
        </p:grpSpPr>
        <p:sp>
          <p:nvSpPr>
            <p:cNvPr id="28" name="직사각형 27"/>
            <p:cNvSpPr/>
            <p:nvPr/>
          </p:nvSpPr>
          <p:spPr>
            <a:xfrm>
              <a:off x="1491309" y="3140968"/>
              <a:ext cx="1373459" cy="1431032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수정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복사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작업카트 추가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500835" y="3160018"/>
              <a:ext cx="241150" cy="13746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sq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420616"/>
              <a:ext cx="19050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611116"/>
              <a:ext cx="1905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3839716"/>
              <a:ext cx="200025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4078213"/>
              <a:ext cx="20002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360" y="4318620"/>
              <a:ext cx="20002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647" y="3219450"/>
              <a:ext cx="173182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" name="Rectangle 260"/>
          <p:cNvSpPr>
            <a:spLocks noChangeArrowheads="1"/>
          </p:cNvSpPr>
          <p:nvPr/>
        </p:nvSpPr>
        <p:spPr bwMode="auto">
          <a:xfrm>
            <a:off x="1334312" y="986392"/>
            <a:ext cx="681698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ectangle 260"/>
          <p:cNvSpPr>
            <a:spLocks noChangeArrowheads="1"/>
          </p:cNvSpPr>
          <p:nvPr/>
        </p:nvSpPr>
        <p:spPr bwMode="auto">
          <a:xfrm>
            <a:off x="4659659" y="2756638"/>
            <a:ext cx="1369235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188701" y="85290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551775" y="265961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"/>
          <p:cNvGrpSpPr/>
          <p:nvPr/>
        </p:nvGrpSpPr>
        <p:grpSpPr>
          <a:xfrm>
            <a:off x="472703" y="2767995"/>
            <a:ext cx="2104033" cy="949037"/>
            <a:chOff x="5081215" y="4780953"/>
            <a:chExt cx="2479576" cy="1106956"/>
          </a:xfrm>
        </p:grpSpPr>
        <p:sp>
          <p:nvSpPr>
            <p:cNvPr id="45" name="AutoShape 86"/>
            <p:cNvSpPr>
              <a:spLocks noChangeArrowheads="1"/>
            </p:cNvSpPr>
            <p:nvPr/>
          </p:nvSpPr>
          <p:spPr bwMode="auto">
            <a:xfrm>
              <a:off x="5089678" y="5068289"/>
              <a:ext cx="2471113" cy="819620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51"/>
            <p:cNvSpPr txBox="1">
              <a:spLocks noChangeArrowheads="1"/>
            </p:cNvSpPr>
            <p:nvPr/>
          </p:nvSpPr>
          <p:spPr bwMode="auto">
            <a:xfrm>
              <a:off x="5195103" y="5200668"/>
              <a:ext cx="2302379" cy="143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작업카트에 추가할 문서를 선택하세요</a:t>
              </a:r>
              <a:r>
                <a:rPr lang="en-US" altLang="ko-KR" sz="800">
                  <a:latin typeface="맑은 고딕" pitchFamily="50" charset="-127"/>
                  <a:ea typeface="맑은 고딕" pitchFamily="50" charset="-127"/>
                </a:rPr>
                <a:t>!</a:t>
              </a:r>
            </a:p>
          </p:txBody>
        </p:sp>
        <p:sp>
          <p:nvSpPr>
            <p:cNvPr id="47" name="AutoShape 86"/>
            <p:cNvSpPr>
              <a:spLocks noChangeArrowheads="1"/>
            </p:cNvSpPr>
            <p:nvPr/>
          </p:nvSpPr>
          <p:spPr bwMode="auto">
            <a:xfrm>
              <a:off x="5081215" y="4780953"/>
              <a:ext cx="2479576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7" name="타원 76"/>
          <p:cNvSpPr/>
          <p:nvPr/>
        </p:nvSpPr>
        <p:spPr>
          <a:xfrm>
            <a:off x="379093" y="269932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016010" y="1215024"/>
            <a:ext cx="1055638" cy="793042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400"/>
              </a:lnSpc>
            </a:pP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en-US" altLang="ko-KR" sz="9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400"/>
              </a:lnSpc>
            </a:pP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추가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 추가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2025916" y="1805830"/>
            <a:ext cx="1036588" cy="228015"/>
          </a:xfrm>
          <a:prstGeom prst="rect">
            <a:avLst/>
          </a:prstGeom>
          <a:solidFill>
            <a:schemeClr val="bg1">
              <a:lumMod val="65000"/>
              <a:alpha val="25000"/>
            </a:schemeClr>
          </a:solidFill>
          <a:ln w="12700" cap="sq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66" name="AutoShape 129"/>
          <p:cNvCxnSpPr>
            <a:cxnSpLocks noChangeShapeType="1"/>
            <a:stCxn id="38" idx="2"/>
            <a:endCxn id="52" idx="0"/>
          </p:cNvCxnSpPr>
          <p:nvPr/>
        </p:nvCxnSpPr>
        <p:spPr bwMode="auto">
          <a:xfrm rot="5400000">
            <a:off x="4066178" y="2643886"/>
            <a:ext cx="911032" cy="164516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그룹 43"/>
          <p:cNvGrpSpPr/>
          <p:nvPr/>
        </p:nvGrpSpPr>
        <p:grpSpPr>
          <a:xfrm>
            <a:off x="2648744" y="3921985"/>
            <a:ext cx="2100734" cy="947175"/>
            <a:chOff x="3625552" y="3186140"/>
            <a:chExt cx="2100734" cy="947175"/>
          </a:xfrm>
        </p:grpSpPr>
        <p:cxnSp>
          <p:nvCxnSpPr>
            <p:cNvPr id="49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AutoShape 86"/>
            <p:cNvSpPr>
              <a:spLocks noChangeArrowheads="1"/>
            </p:cNvSpPr>
            <p:nvPr/>
          </p:nvSpPr>
          <p:spPr bwMode="auto">
            <a:xfrm>
              <a:off x="3632722" y="3432001"/>
              <a:ext cx="2093564" cy="701314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작업카트에 추가하시겠습니까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 bwMode="auto">
            <a:xfrm>
              <a:off x="5595006" y="3245925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55"/>
          <p:cNvGrpSpPr/>
          <p:nvPr/>
        </p:nvGrpSpPr>
        <p:grpSpPr>
          <a:xfrm>
            <a:off x="4993839" y="3934275"/>
            <a:ext cx="2100734" cy="947175"/>
            <a:chOff x="3625552" y="3186140"/>
            <a:chExt cx="2100734" cy="947175"/>
          </a:xfrm>
        </p:grpSpPr>
        <p:cxnSp>
          <p:nvCxnSpPr>
            <p:cNvPr id="57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AutoShape 86"/>
            <p:cNvSpPr>
              <a:spLocks noChangeArrowheads="1"/>
            </p:cNvSpPr>
            <p:nvPr/>
          </p:nvSpPr>
          <p:spPr bwMode="auto">
            <a:xfrm>
              <a:off x="3632722" y="3432001"/>
              <a:ext cx="2093564" cy="701314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이미 작업카트에 추가된 문서입니다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 bwMode="auto">
            <a:xfrm>
              <a:off x="5595006" y="3245925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4" name="타원 63"/>
          <p:cNvSpPr/>
          <p:nvPr/>
        </p:nvSpPr>
        <p:spPr>
          <a:xfrm>
            <a:off x="2541304" y="379773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877255" y="387289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61"/>
          <p:cNvGrpSpPr/>
          <p:nvPr/>
        </p:nvGrpSpPr>
        <p:grpSpPr>
          <a:xfrm>
            <a:off x="4989227" y="5111871"/>
            <a:ext cx="2100734" cy="947175"/>
            <a:chOff x="3625552" y="3186140"/>
            <a:chExt cx="2100734" cy="947175"/>
          </a:xfrm>
        </p:grpSpPr>
        <p:cxnSp>
          <p:nvCxnSpPr>
            <p:cNvPr id="67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" name="AutoShape 86"/>
            <p:cNvSpPr>
              <a:spLocks noChangeArrowheads="1"/>
            </p:cNvSpPr>
            <p:nvPr/>
          </p:nvSpPr>
          <p:spPr bwMode="auto">
            <a:xfrm>
              <a:off x="3632722" y="3432001"/>
              <a:ext cx="2093564" cy="701314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9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작업카트에는 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개 이상의 문서를 추가할 수 없습니다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. 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0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 bwMode="auto">
            <a:xfrm>
              <a:off x="5595006" y="3245925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3" name="타원 72"/>
          <p:cNvSpPr/>
          <p:nvPr/>
        </p:nvSpPr>
        <p:spPr>
          <a:xfrm>
            <a:off x="4872643" y="505048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Rectangle 85"/>
          <p:cNvSpPr>
            <a:spLocks noChangeArrowheads="1"/>
          </p:cNvSpPr>
          <p:nvPr/>
        </p:nvSpPr>
        <p:spPr bwMode="auto">
          <a:xfrm>
            <a:off x="3296705" y="4597158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Rectangle 85"/>
          <p:cNvSpPr>
            <a:spLocks noChangeArrowheads="1"/>
          </p:cNvSpPr>
          <p:nvPr/>
        </p:nvSpPr>
        <p:spPr bwMode="auto">
          <a:xfrm>
            <a:off x="3656369" y="4597158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Rectangle 85"/>
          <p:cNvSpPr>
            <a:spLocks noChangeArrowheads="1"/>
          </p:cNvSpPr>
          <p:nvPr/>
        </p:nvSpPr>
        <p:spPr bwMode="auto">
          <a:xfrm>
            <a:off x="1329359" y="3414904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Rectangle 85"/>
          <p:cNvSpPr>
            <a:spLocks noChangeArrowheads="1"/>
          </p:cNvSpPr>
          <p:nvPr/>
        </p:nvSpPr>
        <p:spPr bwMode="auto">
          <a:xfrm>
            <a:off x="5842478" y="4587922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Rectangle 85"/>
          <p:cNvSpPr>
            <a:spLocks noChangeArrowheads="1"/>
          </p:cNvSpPr>
          <p:nvPr/>
        </p:nvSpPr>
        <p:spPr bwMode="auto">
          <a:xfrm>
            <a:off x="5888659" y="5816358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1720" y="1808820"/>
            <a:ext cx="1035115" cy="180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schemeClr val="tx1"/>
                </a:solidFill>
              </a:rPr>
              <a:t>작업카트 추가</a:t>
            </a:r>
            <a:endParaRPr lang="ko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65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등록 화면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 정보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제목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제목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- rGate 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등록시 파일명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Default </a:t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문서명에 특수기호 </a:t>
            </a:r>
            <a:r>
              <a:rPr lang="ko-KR" altLang="en-US" sz="8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제한 </a:t>
            </a:r>
            <a:r>
              <a:rPr lang="en-US" altLang="ko-KR" sz="8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￦</a:t>
            </a:r>
            <a:r>
              <a:rPr lang="en-US" altLang="ko-KR" sz="8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/, *, ?, &lt;, &gt;, : , | , “, '</a:t>
            </a: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2)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기본폴더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Default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선택폴더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3)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문서유형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일반문서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(Default)/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파일문서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4)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보존연한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1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/3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/5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(Default)/10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                  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영구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5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보안등급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일반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(Default)/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대외비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극비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6)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조회등급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사원이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(Default)/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대리이상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과장이상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차장이상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부장이상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임원이상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7) </a:t>
            </a:r>
            <a:r>
              <a:rPr lang="ko-KR" altLang="en-US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권한변경여부 </a:t>
            </a:r>
            <a:r>
              <a:rPr lang="en-US" altLang="ko-KR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상위폴더 권한변경시에도 현재권한 유지를 체크하면 폴더권한이 변경되거나 문서가 다른 폴더로 이동되어도 권한을 변경하지 않음</a:t>
            </a:r>
            <a:r>
              <a:rPr lang="en-US" altLang="ko-KR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8) 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다차원 분류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기본폴더 외 추가 폴더 지정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9) 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키워드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여러개일 경우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','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구분</a:t>
            </a: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10)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설명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11)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폴더의 권한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Default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상속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기본폴더 변경시 변경된 폴더권한 상속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12)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관련된 문서를 추가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13)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첨부파일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Drag&amp;Drop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하여 파일을 추가할 수 있도록 함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</a:t>
            </a:r>
            <a:r>
              <a:rPr lang="ko-KR" altLang="en-US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문서등록시 시스템관리 </a:t>
            </a:r>
            <a:r>
              <a:rPr lang="en-US" altLang="ko-KR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참고하여 등록금지파일</a:t>
            </a:r>
            <a:r>
              <a:rPr lang="en-US" altLang="ko-KR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파일 사이즈 제한등을 고려할 것</a:t>
            </a:r>
            <a:r>
              <a:rPr lang="en-US" altLang="ko-KR" sz="8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51691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등록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1178750"/>
            <a:ext cx="7035354" cy="38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모서리가 둥근 직사각형 73"/>
          <p:cNvSpPr/>
          <p:nvPr/>
        </p:nvSpPr>
        <p:spPr>
          <a:xfrm>
            <a:off x="362490" y="5184195"/>
            <a:ext cx="6840760" cy="1170130"/>
          </a:xfrm>
          <a:prstGeom prst="round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기타속성 </a:t>
            </a:r>
            <a:r>
              <a:rPr lang="en-US" altLang="ko-KR" smtClean="0">
                <a:solidFill>
                  <a:schemeClr val="tx1"/>
                </a:solidFill>
              </a:rPr>
              <a:t>25</a:t>
            </a:r>
            <a:r>
              <a:rPr lang="ko-KR" altLang="en-US" smtClean="0">
                <a:solidFill>
                  <a:schemeClr val="tx1"/>
                </a:solidFill>
              </a:rPr>
              <a:t>페이지 참조</a:t>
            </a:r>
          </a:p>
        </p:txBody>
      </p:sp>
    </p:spTree>
    <p:extLst>
      <p:ext uri="{BB962C8B-B14F-4D97-AF65-F5344CB8AC3E}">
        <p14:creationId xmlns:p14="http://schemas.microsoft.com/office/powerpoint/2010/main" val="86896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51691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등록 침조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470" y="818710"/>
            <a:ext cx="4770530" cy="31503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7955" y="2933945"/>
            <a:ext cx="5139440" cy="3302775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등록 화면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선택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문서함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등록중인 문서함만 표시함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등록시 다른 문서함을 선택하지 못하게 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 변경시 권한은 변경한 폴더의 권한을 상속 처리함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폴더값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Return</a:t>
            </a: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011926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등록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선택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AutoShape 86"/>
          <p:cNvSpPr>
            <a:spLocks noChangeArrowheads="1"/>
          </p:cNvSpPr>
          <p:nvPr/>
        </p:nvSpPr>
        <p:spPr bwMode="auto">
          <a:xfrm>
            <a:off x="2155410" y="1836804"/>
            <a:ext cx="3080428" cy="4328500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AutoShape 86"/>
          <p:cNvSpPr>
            <a:spLocks noChangeArrowheads="1"/>
          </p:cNvSpPr>
          <p:nvPr/>
        </p:nvSpPr>
        <p:spPr bwMode="auto">
          <a:xfrm>
            <a:off x="2144688" y="1512156"/>
            <a:ext cx="3096344" cy="324648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3577966" y="1991319"/>
            <a:ext cx="14535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98" name="직사각형 97"/>
          <p:cNvSpPr/>
          <p:nvPr/>
        </p:nvSpPr>
        <p:spPr bwMode="auto">
          <a:xfrm>
            <a:off x="2783616" y="1991319"/>
            <a:ext cx="786615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279560" y="1963887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문서함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94" y="1570911"/>
            <a:ext cx="207962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775" y="2245207"/>
            <a:ext cx="2281128" cy="32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2261272" y="2234195"/>
            <a:ext cx="2840347" cy="3409909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2" y="2249440"/>
            <a:ext cx="216024" cy="339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260"/>
          <p:cNvSpPr>
            <a:spLocks noChangeArrowheads="1"/>
          </p:cNvSpPr>
          <p:nvPr/>
        </p:nvSpPr>
        <p:spPr bwMode="auto">
          <a:xfrm>
            <a:off x="2864198" y="3212976"/>
            <a:ext cx="1007313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2144688" y="190724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711608" y="314052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3153721" y="575903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21" y="913606"/>
            <a:ext cx="4429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9" name="AutoShape 129"/>
          <p:cNvCxnSpPr>
            <a:cxnSpLocks noChangeShapeType="1"/>
            <a:stCxn id="110" idx="1"/>
            <a:endCxn id="94" idx="0"/>
          </p:cNvCxnSpPr>
          <p:nvPr/>
        </p:nvCxnSpPr>
        <p:spPr bwMode="auto">
          <a:xfrm rot="10800000" flipV="1">
            <a:off x="3692861" y="1089818"/>
            <a:ext cx="357395" cy="422338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0" name="Rectangle 260"/>
          <p:cNvSpPr>
            <a:spLocks noChangeArrowheads="1"/>
          </p:cNvSpPr>
          <p:nvPr/>
        </p:nvSpPr>
        <p:spPr bwMode="auto">
          <a:xfrm>
            <a:off x="4050255" y="968461"/>
            <a:ext cx="506130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Rectangle 85"/>
          <p:cNvSpPr>
            <a:spLocks noChangeArrowheads="1"/>
          </p:cNvSpPr>
          <p:nvPr/>
        </p:nvSpPr>
        <p:spPr bwMode="auto">
          <a:xfrm>
            <a:off x="3305941" y="5853303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Rectangle 85"/>
          <p:cNvSpPr>
            <a:spLocks noChangeArrowheads="1"/>
          </p:cNvSpPr>
          <p:nvPr/>
        </p:nvSpPr>
        <p:spPr bwMode="auto">
          <a:xfrm>
            <a:off x="3665605" y="5853303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19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68461"/>
            <a:ext cx="4295775" cy="361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등록 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다차원 분류 선택</a:t>
            </a: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문서함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부서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전사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 문서함을 선택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선택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여러개의 폴더 선택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문서함을 변경하여 다른 폴더 선택시 이전 선택한 폴더를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 폴더 추가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제거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폴더정보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Return</a:t>
            </a: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9945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등록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다차원 분류 선택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9" name="AutoShape 129"/>
          <p:cNvCxnSpPr>
            <a:cxnSpLocks noChangeShapeType="1"/>
            <a:stCxn id="110" idx="1"/>
          </p:cNvCxnSpPr>
          <p:nvPr/>
        </p:nvCxnSpPr>
        <p:spPr bwMode="auto">
          <a:xfrm rot="10800000" flipV="1">
            <a:off x="3702005" y="1152742"/>
            <a:ext cx="357395" cy="422338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0" name="Rectangle 260"/>
          <p:cNvSpPr>
            <a:spLocks noChangeArrowheads="1"/>
          </p:cNvSpPr>
          <p:nvPr/>
        </p:nvSpPr>
        <p:spPr bwMode="auto">
          <a:xfrm>
            <a:off x="4059399" y="1031385"/>
            <a:ext cx="506130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AutoShape 86"/>
          <p:cNvSpPr>
            <a:spLocks noChangeArrowheads="1"/>
          </p:cNvSpPr>
          <p:nvPr/>
        </p:nvSpPr>
        <p:spPr bwMode="auto">
          <a:xfrm>
            <a:off x="2155410" y="1809432"/>
            <a:ext cx="3080428" cy="4571896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AutoShape 86"/>
          <p:cNvSpPr>
            <a:spLocks noChangeArrowheads="1"/>
          </p:cNvSpPr>
          <p:nvPr/>
        </p:nvSpPr>
        <p:spPr bwMode="auto">
          <a:xfrm>
            <a:off x="2144688" y="1484784"/>
            <a:ext cx="3096344" cy="324648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3577966" y="1890544"/>
            <a:ext cx="14535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2783616" y="1890544"/>
            <a:ext cx="786615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79560" y="186311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문서함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94" y="1543539"/>
            <a:ext cx="207962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261272" y="2133420"/>
            <a:ext cx="2840347" cy="2662337"/>
            <a:chOff x="2261272" y="2278831"/>
            <a:chExt cx="2840347" cy="3409909"/>
          </a:xfrm>
        </p:grpSpPr>
        <p:sp>
          <p:nvSpPr>
            <p:cNvPr id="53" name="직사각형 52"/>
            <p:cNvSpPr/>
            <p:nvPr/>
          </p:nvSpPr>
          <p:spPr>
            <a:xfrm>
              <a:off x="2261272" y="2278831"/>
              <a:ext cx="2840347" cy="3409909"/>
            </a:xfrm>
            <a:prstGeom prst="rect">
              <a:avLst/>
            </a:prstGeom>
            <a:noFill/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pic>
          <p:nvPicPr>
            <p:cNvPr id="5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992" y="2294076"/>
              <a:ext cx="216024" cy="3394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타원 55"/>
          <p:cNvSpPr/>
          <p:nvPr/>
        </p:nvSpPr>
        <p:spPr>
          <a:xfrm>
            <a:off x="2144688" y="187986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177036" y="594494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68" y="2211810"/>
            <a:ext cx="1312745" cy="258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260"/>
          <p:cNvSpPr>
            <a:spLocks noChangeArrowheads="1"/>
          </p:cNvSpPr>
          <p:nvPr/>
        </p:nvSpPr>
        <p:spPr bwMode="auto">
          <a:xfrm>
            <a:off x="2439061" y="2736575"/>
            <a:ext cx="1193335" cy="23379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288258" y="263691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Rectangle 260"/>
          <p:cNvSpPr>
            <a:spLocks noChangeArrowheads="1"/>
          </p:cNvSpPr>
          <p:nvPr/>
        </p:nvSpPr>
        <p:spPr bwMode="auto">
          <a:xfrm>
            <a:off x="2545017" y="3482318"/>
            <a:ext cx="1111839" cy="20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 rot="10800000">
            <a:off x="3722067" y="4880611"/>
            <a:ext cx="150813" cy="1397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3500487" y="4880611"/>
            <a:ext cx="150813" cy="1397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71251"/>
              </p:ext>
            </p:extLst>
          </p:nvPr>
        </p:nvGraphicFramePr>
        <p:xfrm>
          <a:off x="2288704" y="5200847"/>
          <a:ext cx="2851607" cy="58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"/>
                <a:gridCol w="2317280"/>
                <a:gridCol w="97408"/>
                <a:gridCol w="220895"/>
              </a:tblGrid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경영지원팀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/30.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매뉴얼관리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경영지원팀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/40.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회계관리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/30.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자금계획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/EDMS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 프로젝트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설계단계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1" name="타원 70"/>
          <p:cNvSpPr/>
          <p:nvPr/>
        </p:nvSpPr>
        <p:spPr>
          <a:xfrm>
            <a:off x="3340946" y="480584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 Box 4"/>
          <p:cNvSpPr txBox="1">
            <a:spLocks noChangeArrowheads="1"/>
          </p:cNvSpPr>
          <p:nvPr/>
        </p:nvSpPr>
        <p:spPr bwMode="auto">
          <a:xfrm>
            <a:off x="2289848" y="4959456"/>
            <a:ext cx="803088" cy="21050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b="1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800" b="1" smtClean="0">
                <a:latin typeface="맑은 고딕" pitchFamily="50" charset="-127"/>
                <a:ea typeface="맑은 고딕" pitchFamily="50" charset="-127"/>
              </a:rPr>
              <a:t>선택 폴더</a:t>
            </a:r>
            <a:r>
              <a:rPr lang="en-US" altLang="ko-KR" sz="800" b="1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8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29"/>
          <p:cNvSpPr txBox="1">
            <a:spLocks noChangeArrowheads="1"/>
          </p:cNvSpPr>
          <p:nvPr/>
        </p:nvSpPr>
        <p:spPr bwMode="auto">
          <a:xfrm>
            <a:off x="2349227" y="5248252"/>
            <a:ext cx="97782" cy="1000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TextBox 29"/>
          <p:cNvSpPr txBox="1">
            <a:spLocks noChangeArrowheads="1"/>
          </p:cNvSpPr>
          <p:nvPr/>
        </p:nvSpPr>
        <p:spPr bwMode="auto">
          <a:xfrm>
            <a:off x="2349227" y="5435698"/>
            <a:ext cx="97782" cy="1000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29"/>
          <p:cNvSpPr txBox="1">
            <a:spLocks noChangeArrowheads="1"/>
          </p:cNvSpPr>
          <p:nvPr/>
        </p:nvSpPr>
        <p:spPr bwMode="auto">
          <a:xfrm>
            <a:off x="2349227" y="5633220"/>
            <a:ext cx="97782" cy="1000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Rectangle 85"/>
          <p:cNvSpPr>
            <a:spLocks noChangeArrowheads="1"/>
          </p:cNvSpPr>
          <p:nvPr/>
        </p:nvSpPr>
        <p:spPr bwMode="auto">
          <a:xfrm>
            <a:off x="3305941" y="6047259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Rectangle 85"/>
          <p:cNvSpPr>
            <a:spLocks noChangeArrowheads="1"/>
          </p:cNvSpPr>
          <p:nvPr/>
        </p:nvSpPr>
        <p:spPr bwMode="auto">
          <a:xfrm>
            <a:off x="3665605" y="6047259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82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등록 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문서권한 수정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auto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1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권한 상세 조회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 </a:t>
            </a:r>
            <a:r>
              <a:rPr lang="en-US" altLang="ko-KR" sz="90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아이콘 선택시 화면 하단에 권한상세조회 화면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</a:t>
            </a:r>
            <a:r>
              <a:rPr lang="en-US" altLang="ko-KR" sz="900" b="1">
                <a:solidFill>
                  <a:srgbClr val="000000"/>
                </a:solidFill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</a:rPr>
              <a:t>권한변경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권한선택 화면 </a:t>
            </a:r>
            <a:r>
              <a:rPr lang="en-US" altLang="ko-KR" sz="900" smtClean="0">
                <a:solidFill>
                  <a:srgbClr val="000000"/>
                </a:solidFill>
              </a:rPr>
              <a:t>popup</a:t>
            </a:r>
            <a:r>
              <a:rPr kumimoji="0"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1281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등록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문서권한 수정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6" name="직사각형 125"/>
          <p:cNvSpPr/>
          <p:nvPr/>
        </p:nvSpPr>
        <p:spPr>
          <a:xfrm>
            <a:off x="542510" y="4194085"/>
            <a:ext cx="1555925" cy="548969"/>
          </a:xfrm>
          <a:prstGeom prst="rect">
            <a:avLst/>
          </a:prstGeom>
          <a:solidFill>
            <a:srgbClr val="FFC000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추가접근자가 없을 경우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‘+’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추가 접근자를 표시하지 않음</a:t>
            </a:r>
            <a:endParaRPr lang="en-US" altLang="ko-KR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515" y="1673805"/>
            <a:ext cx="5940660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510" y="998730"/>
            <a:ext cx="603885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" name="타원 81"/>
          <p:cNvSpPr/>
          <p:nvPr/>
        </p:nvSpPr>
        <p:spPr>
          <a:xfrm>
            <a:off x="5853100" y="131376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6528175" y="104373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7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7529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TOP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상단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 구성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9228475" y="1628800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818710"/>
            <a:ext cx="67532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485" y="1448780"/>
            <a:ext cx="790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타원 9"/>
          <p:cNvSpPr/>
          <p:nvPr/>
        </p:nvSpPr>
        <p:spPr>
          <a:xfrm>
            <a:off x="137465" y="81871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22930" y="149378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38065" y="135877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898105" y="135877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48155" y="135877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708195" y="135877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412940" y="72870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82470" y="953725"/>
            <a:ext cx="2610290" cy="585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34"/>
          <p:cNvSpPr>
            <a:spLocks noChangeArrowheads="1"/>
          </p:cNvSpPr>
          <p:nvPr/>
        </p:nvSpPr>
        <p:spPr bwMode="auto">
          <a:xfrm>
            <a:off x="227475" y="1819275"/>
            <a:ext cx="946262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28600" indent="-228600"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</a:t>
            </a:r>
            <a:r>
              <a:rPr lang="ko-KR" altLang="en-US" sz="900" b="1" smtClean="0">
                <a:solidFill>
                  <a:srgbClr val="000000"/>
                </a:solidFill>
              </a:rPr>
              <a:t>메뉴관리</a:t>
            </a:r>
            <a:endParaRPr lang="en-US" altLang="ko-KR" sz="900" b="1" smtClean="0">
              <a:solidFill>
                <a:srgbClr val="000000"/>
              </a:solidFill>
            </a:endParaRPr>
          </a:p>
          <a:p>
            <a:pPr marL="228600" indent="-228600"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좌측부터 나의문서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개인문서함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업무문서함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협업프로세스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통계 메뉴로 구성되며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각 메뉴 선택시 해당 페이지로 이동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marL="228600" indent="-228600"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선택된 메뉴의 경우 흰색으로 표시되며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마우스 오버시 메뉴명에 대한 설명이 표시됨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로그인 정보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로그인 사용자 정보 표시</a:t>
            </a:r>
            <a:r>
              <a:rPr lang="en-US" altLang="ko-KR" sz="900" smtClean="0">
                <a:solidFill>
                  <a:srgbClr val="000000"/>
                </a:solidFill>
              </a:rPr>
              <a:t>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사용자 기본정보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보안설정 선택시 비밀번호 변경</a:t>
            </a:r>
            <a:r>
              <a:rPr lang="en-US" altLang="ko-KR" sz="900" smtClean="0">
                <a:solidFill>
                  <a:srgbClr val="000000"/>
                </a:solidFill>
              </a:rPr>
              <a:t>(LayerPopup)</a:t>
            </a:r>
            <a:r>
              <a:rPr lang="ko-KR" altLang="en-US" sz="900" smtClean="0">
                <a:solidFill>
                  <a:srgbClr val="000000"/>
                </a:solidFill>
              </a:rPr>
              <a:t>으로 이동됨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환경설정내 </a:t>
            </a:r>
            <a:r>
              <a:rPr lang="en-US" altLang="ko-KR" sz="900" smtClean="0">
                <a:solidFill>
                  <a:srgbClr val="000000"/>
                </a:solidFill>
              </a:rPr>
              <a:t>TAB</a:t>
            </a:r>
            <a:r>
              <a:rPr lang="ko-KR" altLang="en-US" sz="900" smtClean="0">
                <a:solidFill>
                  <a:srgbClr val="000000"/>
                </a:solidFill>
              </a:rPr>
              <a:t>으로 구성됨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내정보  선택시 개인정보 수정화면</a:t>
            </a:r>
            <a:r>
              <a:rPr lang="en-US" altLang="ko-KR" sz="900" smtClean="0">
                <a:solidFill>
                  <a:srgbClr val="000000"/>
                </a:solidFill>
              </a:rPr>
              <a:t>(LayerPopup)</a:t>
            </a:r>
            <a:r>
              <a:rPr lang="ko-KR" altLang="en-US" sz="900" smtClean="0">
                <a:solidFill>
                  <a:srgbClr val="000000"/>
                </a:solidFill>
              </a:rPr>
              <a:t>으로 이동됨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환경설정내 </a:t>
            </a:r>
            <a:r>
              <a:rPr lang="en-US" altLang="ko-KR" sz="900" smtClean="0">
                <a:solidFill>
                  <a:srgbClr val="000000"/>
                </a:solidFill>
              </a:rPr>
              <a:t>TAB</a:t>
            </a:r>
            <a:r>
              <a:rPr lang="ko-KR" altLang="en-US" sz="900" smtClean="0">
                <a:solidFill>
                  <a:srgbClr val="000000"/>
                </a:solidFill>
              </a:rPr>
              <a:t>으로 구성됨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3.</a:t>
            </a:r>
            <a:r>
              <a:rPr lang="ko-KR" altLang="en-US" sz="900" b="1" smtClean="0">
                <a:solidFill>
                  <a:srgbClr val="000000"/>
                </a:solidFill>
              </a:rPr>
              <a:t>새쪽지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새쪽지 개수를 표시하며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새쪽지가 없을 경우  숫자는 표시하지 않는다</a:t>
            </a:r>
            <a:r>
              <a:rPr lang="en-US" altLang="ko-KR" sz="900" smtClean="0">
                <a:solidFill>
                  <a:srgbClr val="000000"/>
                </a:solidFill>
              </a:rPr>
              <a:t>.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새쪽지 클릭시 쪽지함이 새창으로 오픈된다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</a:rPr>
              <a:t>작업카트</a:t>
            </a: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여러개의 문서를 작업카트함에 추가 후 동시작업을 용이하게 하기 위한 용도로 사용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>
                <a:solidFill>
                  <a:srgbClr val="000000"/>
                </a:solidFill>
              </a:rPr>
              <a:t>이동</a:t>
            </a:r>
            <a:r>
              <a:rPr lang="en-US" altLang="ko-KR" sz="900">
                <a:solidFill>
                  <a:srgbClr val="000000"/>
                </a:solidFill>
              </a:rPr>
              <a:t>, </a:t>
            </a:r>
            <a:r>
              <a:rPr lang="ko-KR" altLang="en-US" sz="900">
                <a:solidFill>
                  <a:srgbClr val="000000"/>
                </a:solidFill>
              </a:rPr>
              <a:t>다운로드</a:t>
            </a:r>
            <a:r>
              <a:rPr lang="en-US" altLang="ko-KR" sz="900">
                <a:solidFill>
                  <a:srgbClr val="000000"/>
                </a:solidFill>
              </a:rPr>
              <a:t>, </a:t>
            </a:r>
            <a:r>
              <a:rPr lang="ko-KR" altLang="en-US" sz="900">
                <a:solidFill>
                  <a:srgbClr val="000000"/>
                </a:solidFill>
              </a:rPr>
              <a:t>연결문서 설정</a:t>
            </a:r>
            <a:r>
              <a:rPr lang="en-US" altLang="ko-KR" sz="90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메일발송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비우기 등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</a:rPr>
              <a:t>환경설정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스킨 설정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언어 설정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문서목록수 설정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3333FF"/>
                </a:solidFill>
              </a:rPr>
              <a:t>-&gt; </a:t>
            </a:r>
            <a:r>
              <a:rPr lang="ko-KR" altLang="en-US" sz="900" smtClean="0">
                <a:solidFill>
                  <a:srgbClr val="3333FF"/>
                </a:solidFill>
              </a:rPr>
              <a:t>개인이 설정할 수 있는 환경변수 추가 구성 가능하도록 함 </a:t>
            </a:r>
            <a:endParaRPr lang="en-US" altLang="ko-KR" sz="900" smtClean="0">
              <a:solidFill>
                <a:srgbClr val="3333FF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/>
              <a:t>6.</a:t>
            </a:r>
            <a:r>
              <a:rPr lang="ko-KR" altLang="en-US" sz="900" b="1" smtClean="0"/>
              <a:t>로그아웃</a:t>
            </a:r>
            <a:endParaRPr lang="en-US" altLang="ko-KR" sz="900" b="1" smtClean="0"/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/>
              <a:t> - </a:t>
            </a:r>
            <a:r>
              <a:rPr lang="ko-KR" altLang="en-US" sz="900" smtClean="0"/>
              <a:t>로그아웃처리</a:t>
            </a:r>
            <a:r>
              <a:rPr lang="en-US" altLang="ko-KR" sz="900" b="1" smtClean="0">
                <a:solidFill>
                  <a:srgbClr val="3333FF"/>
                </a:solidFill>
              </a:rPr>
              <a:t/>
            </a:r>
            <a:br>
              <a:rPr lang="en-US" altLang="ko-KR" sz="900" b="1" smtClean="0">
                <a:solidFill>
                  <a:srgbClr val="3333FF"/>
                </a:solidFill>
              </a:rPr>
            </a:br>
            <a:r>
              <a:rPr lang="en-US" altLang="ko-KR" sz="900" b="1" smtClean="0"/>
              <a:t>7. </a:t>
            </a:r>
            <a:r>
              <a:rPr lang="ko-KR" altLang="en-US" sz="900" b="1" smtClean="0"/>
              <a:t>통합검색</a:t>
            </a:r>
            <a:r>
              <a:rPr lang="en-US" altLang="ko-KR" sz="900" b="1"/>
              <a:t/>
            </a:r>
            <a:br>
              <a:rPr lang="en-US" altLang="ko-KR" sz="900" b="1"/>
            </a:br>
            <a:r>
              <a:rPr lang="en-US" altLang="ko-KR" sz="900" b="1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FTR </a:t>
            </a:r>
            <a:r>
              <a:rPr lang="ko-KR" altLang="en-US" sz="900" smtClean="0">
                <a:solidFill>
                  <a:srgbClr val="000000"/>
                </a:solidFill>
              </a:rPr>
              <a:t>검색과 연동하여 검색결과를 보여주며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통합검색화면으로 이동된다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3333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3333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7945" y="1313765"/>
            <a:ext cx="7810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669007" y="1152853"/>
            <a:ext cx="2764713" cy="285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778425" y="1139977"/>
            <a:ext cx="2531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user_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top_1~5.psd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등록 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문서권한 변경 선택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auto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권한변경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1) </a:t>
            </a:r>
            <a:r>
              <a:rPr lang="ko-KR" altLang="en-US" sz="900" smtClean="0">
                <a:solidFill>
                  <a:srgbClr val="000000"/>
                </a:solidFill>
              </a:rPr>
              <a:t>기본권한 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 - </a:t>
            </a:r>
            <a:r>
              <a:rPr lang="ko-KR" altLang="en-US" sz="900" smtClean="0">
                <a:solidFill>
                  <a:srgbClr val="000000"/>
                </a:solidFill>
              </a:rPr>
              <a:t>현재 선택된 권한 </a:t>
            </a:r>
            <a:r>
              <a:rPr lang="en-US" altLang="ko-KR" sz="900" smtClean="0">
                <a:solidFill>
                  <a:srgbClr val="000000"/>
                </a:solidFill>
              </a:rPr>
              <a:t>Display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 - </a:t>
            </a:r>
            <a:r>
              <a:rPr lang="ko-KR" altLang="en-US" sz="900" smtClean="0">
                <a:solidFill>
                  <a:srgbClr val="000000"/>
                </a:solidFill>
              </a:rPr>
              <a:t>라이오버튼을 선택하여 다른 기본권한 선택</a:t>
            </a:r>
            <a:r>
              <a:rPr lang="en-US" altLang="ko-KR" sz="900" smtClean="0">
                <a:solidFill>
                  <a:srgbClr val="000000"/>
                </a:solidFill>
              </a:rPr>
              <a:t>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2) </a:t>
            </a:r>
            <a:r>
              <a:rPr lang="ko-KR" altLang="en-US" sz="900" smtClean="0">
                <a:solidFill>
                  <a:srgbClr val="000000"/>
                </a:solidFill>
              </a:rPr>
              <a:t>추가접근자 선택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</a:rPr>
              <a:t>기본권한 이외에 추가적인 접근자를 선택하여 권한 부여함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3) </a:t>
            </a:r>
            <a:r>
              <a:rPr kumimoji="0" lang="ko-KR" altLang="en-US" sz="900" smtClean="0"/>
              <a:t>기본권한 사용 안함</a:t>
            </a:r>
            <a:r>
              <a:rPr kumimoji="0" lang="en-US" altLang="ko-KR" sz="900" smtClean="0"/>
              <a:t/>
            </a:r>
            <a:br>
              <a:rPr kumimoji="0" lang="en-US" altLang="ko-KR" sz="900" smtClean="0"/>
            </a:br>
            <a:r>
              <a:rPr kumimoji="0" lang="en-US" altLang="ko-KR" sz="900" smtClean="0"/>
              <a:t>   - </a:t>
            </a:r>
            <a:r>
              <a:rPr kumimoji="0" lang="ko-KR" altLang="en-US" sz="900" smtClean="0"/>
              <a:t>기본권한을 사용하지 않고</a:t>
            </a:r>
            <a:r>
              <a:rPr kumimoji="0" lang="en-US" altLang="ko-KR" sz="900" smtClean="0"/>
              <a:t>, </a:t>
            </a:r>
            <a:r>
              <a:rPr kumimoji="0" lang="ko-KR" altLang="en-US" sz="900" smtClean="0"/>
              <a:t>추가 접근자만 선택할 경우</a:t>
            </a:r>
            <a:r>
              <a:rPr kumimoji="0" lang="en-US" altLang="ko-KR" sz="900" smtClean="0"/>
              <a:t/>
            </a:r>
            <a:br>
              <a:rPr kumimoji="0" lang="en-US" altLang="ko-KR" sz="900" smtClean="0"/>
            </a:br>
            <a:r>
              <a:rPr kumimoji="0" lang="en-US" altLang="ko-KR" sz="900" smtClean="0"/>
              <a:t>  - ‘</a:t>
            </a:r>
            <a:r>
              <a:rPr kumimoji="0" lang="ko-KR" altLang="en-US" sz="900" smtClean="0"/>
              <a:t>소유자 권한</a:t>
            </a:r>
            <a:r>
              <a:rPr kumimoji="0" lang="en-US" altLang="ko-KR" sz="900" smtClean="0"/>
              <a:t>’ </a:t>
            </a:r>
            <a:r>
              <a:rPr kumimoji="0" lang="ko-KR" altLang="en-US" sz="900" smtClean="0"/>
              <a:t>이라는 권한을 내부적으로 셋팅함</a:t>
            </a:r>
            <a:r>
              <a:rPr kumimoji="0" lang="en-US" altLang="ko-KR" sz="900" smtClean="0"/>
              <a:t> (</a:t>
            </a:r>
            <a:r>
              <a:rPr kumimoji="0" lang="ko-KR" altLang="en-US" sz="900" smtClean="0"/>
              <a:t>소유자는 폴더와 문서에 대한 모든 권한 부여</a:t>
            </a:r>
            <a:r>
              <a:rPr kumimoji="0" lang="en-US" altLang="ko-KR" sz="900" smtClean="0"/>
              <a:t>)</a:t>
            </a:r>
            <a:br>
              <a:rPr kumimoji="0" lang="en-US" altLang="ko-KR" sz="900" smtClean="0"/>
            </a:br>
            <a:r>
              <a:rPr kumimoji="0" lang="en-US" altLang="ko-KR" sz="900" smtClean="0"/>
              <a:t>  - </a:t>
            </a:r>
            <a:r>
              <a:rPr kumimoji="0" lang="ko-KR" altLang="en-US" sz="900" smtClean="0"/>
              <a:t>화면에는 보여주지 않으나 기본권한을 </a:t>
            </a:r>
            <a:r>
              <a:rPr kumimoji="0" lang="en-US" altLang="ko-KR" sz="900" smtClean="0"/>
              <a:t>‘</a:t>
            </a:r>
            <a:r>
              <a:rPr kumimoji="0" lang="ko-KR" altLang="en-US" sz="900" smtClean="0"/>
              <a:t>소유자권한</a:t>
            </a:r>
            <a:r>
              <a:rPr kumimoji="0" lang="en-US" altLang="ko-KR" sz="900" smtClean="0"/>
              <a:t>’</a:t>
            </a:r>
            <a:r>
              <a:rPr kumimoji="0" lang="ko-KR" altLang="en-US" sz="900" smtClean="0"/>
              <a:t>이 설정됨</a:t>
            </a:r>
            <a:r>
              <a:rPr kumimoji="0" lang="en-US" altLang="ko-KR" sz="900" smtClean="0"/>
              <a:t/>
            </a:r>
            <a:br>
              <a:rPr kumimoji="0" lang="en-US" altLang="ko-KR" sz="900" smtClean="0"/>
            </a:br>
            <a:r>
              <a:rPr kumimoji="0" lang="en-US" altLang="ko-KR" sz="900" smtClean="0"/>
              <a:t>  - </a:t>
            </a:r>
            <a:r>
              <a:rPr kumimoji="0" lang="ko-KR" altLang="en-US" sz="900" smtClean="0"/>
              <a:t>추가 접근자를 등록하지 않으면 </a:t>
            </a:r>
            <a:r>
              <a:rPr kumimoji="0" lang="en-US" altLang="ko-KR" sz="900" smtClean="0"/>
              <a:t>Alert</a:t>
            </a:r>
            <a:br>
              <a:rPr kumimoji="0" lang="en-US" altLang="ko-KR" sz="900" smtClean="0"/>
            </a:br>
            <a:endParaRPr kumimoji="0" lang="en-US" altLang="ko-KR" sz="900" smtClean="0"/>
          </a:p>
          <a:p>
            <a:pPr fontAlgn="auto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kumimoji="0"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추가접근자 </a:t>
            </a:r>
            <a:r>
              <a:rPr kumimoji="0"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71281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등록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문서권한 변경 선택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540" y="953725"/>
            <a:ext cx="5654960" cy="518371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4" name="타원 13"/>
          <p:cNvSpPr/>
          <p:nvPr/>
        </p:nvSpPr>
        <p:spPr>
          <a:xfrm>
            <a:off x="767535" y="522920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등록 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문서권한 수정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auto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 접근자 설정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 선택시 권한설정 화면 표시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 선택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그룹에서 트리 조회 후 그룹 선택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 선택시 해당그룹의 사용자 표시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 또는 사용자 선택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 검색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그룹 또는 사용자 검색 후 선택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그룹 또는 사용자 적용대상 이동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 후 이동한 그룹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 표시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 설정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적용대상으로 선택된 접근자에게 적용될 권한 선택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Default :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문서권한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조회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반출취소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(X),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권한변경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(X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 선택시 선택된 접근자에게 해당 권한 설정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04844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등록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문서권한 수정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893038"/>
            <a:ext cx="3312368" cy="105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AutoShape 86"/>
          <p:cNvSpPr>
            <a:spLocks noChangeArrowheads="1"/>
          </p:cNvSpPr>
          <p:nvPr/>
        </p:nvSpPr>
        <p:spPr bwMode="auto">
          <a:xfrm>
            <a:off x="1615058" y="1674572"/>
            <a:ext cx="5642198" cy="3689643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 Box 4"/>
          <p:cNvSpPr txBox="1">
            <a:spLocks noChangeArrowheads="1"/>
          </p:cNvSpPr>
          <p:nvPr/>
        </p:nvSpPr>
        <p:spPr bwMode="auto">
          <a:xfrm>
            <a:off x="1722005" y="1792052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권한 설정</a:t>
            </a:r>
          </a:p>
        </p:txBody>
      </p:sp>
      <p:sp>
        <p:nvSpPr>
          <p:cNvPr id="73" name="AutoShape 86"/>
          <p:cNvSpPr>
            <a:spLocks noChangeArrowheads="1"/>
          </p:cNvSpPr>
          <p:nvPr/>
        </p:nvSpPr>
        <p:spPr bwMode="auto">
          <a:xfrm>
            <a:off x="3008320" y="2475659"/>
            <a:ext cx="1487865" cy="2024343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Rectangle 85"/>
          <p:cNvSpPr>
            <a:spLocks noChangeArrowheads="1"/>
          </p:cNvSpPr>
          <p:nvPr/>
        </p:nvSpPr>
        <p:spPr bwMode="auto">
          <a:xfrm>
            <a:off x="3012975" y="2484804"/>
            <a:ext cx="1483210" cy="238125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endParaRPr kumimoji="0" lang="en-US" altLang="ko-KR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068502"/>
              </p:ext>
            </p:extLst>
          </p:nvPr>
        </p:nvGraphicFramePr>
        <p:xfrm>
          <a:off x="3039263" y="3070788"/>
          <a:ext cx="1375772" cy="125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44"/>
                <a:gridCol w="396474"/>
                <a:gridCol w="755654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김부장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고객지원팀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박과장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고객지원팀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6" name="TextBox 29"/>
          <p:cNvSpPr txBox="1">
            <a:spLocks noChangeArrowheads="1"/>
          </p:cNvSpPr>
          <p:nvPr/>
        </p:nvSpPr>
        <p:spPr bwMode="auto">
          <a:xfrm>
            <a:off x="3077363" y="3113651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TextBox 29"/>
          <p:cNvSpPr txBox="1">
            <a:spLocks noChangeArrowheads="1"/>
          </p:cNvSpPr>
          <p:nvPr/>
        </p:nvSpPr>
        <p:spPr bwMode="auto">
          <a:xfrm>
            <a:off x="3077363" y="3374001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TextBox 29"/>
          <p:cNvSpPr txBox="1">
            <a:spLocks noChangeArrowheads="1"/>
          </p:cNvSpPr>
          <p:nvPr/>
        </p:nvSpPr>
        <p:spPr bwMode="auto">
          <a:xfrm>
            <a:off x="3077363" y="3632763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TextBox 29"/>
          <p:cNvSpPr txBox="1">
            <a:spLocks noChangeArrowheads="1"/>
          </p:cNvSpPr>
          <p:nvPr/>
        </p:nvSpPr>
        <p:spPr bwMode="auto">
          <a:xfrm>
            <a:off x="3077363" y="3893113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TextBox 29"/>
          <p:cNvSpPr txBox="1">
            <a:spLocks noChangeArrowheads="1"/>
          </p:cNvSpPr>
          <p:nvPr/>
        </p:nvSpPr>
        <p:spPr bwMode="auto">
          <a:xfrm>
            <a:off x="3077363" y="4151876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Rectangle 85"/>
          <p:cNvSpPr>
            <a:spLocks noChangeArrowheads="1"/>
          </p:cNvSpPr>
          <p:nvPr/>
        </p:nvSpPr>
        <p:spPr bwMode="auto">
          <a:xfrm>
            <a:off x="3862477" y="2207179"/>
            <a:ext cx="287338" cy="180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1750173" y="2204890"/>
            <a:ext cx="2077702" cy="195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221134" y="2834752"/>
            <a:ext cx="277888" cy="19581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전사</a:t>
            </a:r>
            <a:endParaRPr lang="ko-KR" altLang="en-US" sz="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29"/>
          <p:cNvSpPr txBox="1">
            <a:spLocks noChangeArrowheads="1"/>
          </p:cNvSpPr>
          <p:nvPr/>
        </p:nvSpPr>
        <p:spPr bwMode="auto">
          <a:xfrm>
            <a:off x="3065541" y="2873128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2" name="Text Box 4"/>
          <p:cNvSpPr txBox="1">
            <a:spLocks noChangeArrowheads="1"/>
          </p:cNvSpPr>
          <p:nvPr/>
        </p:nvSpPr>
        <p:spPr bwMode="auto">
          <a:xfrm>
            <a:off x="4840163" y="3721017"/>
            <a:ext cx="1239222" cy="21050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b="1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800" b="1" smtClean="0">
                <a:latin typeface="맑은 고딕" pitchFamily="50" charset="-127"/>
                <a:ea typeface="맑은 고딕" pitchFamily="50" charset="-127"/>
              </a:rPr>
              <a:t>권한 설정</a:t>
            </a:r>
            <a:r>
              <a:rPr lang="en-US" altLang="ko-KR" sz="800" b="1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800" b="1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48573"/>
              </p:ext>
            </p:extLst>
          </p:nvPr>
        </p:nvGraphicFramePr>
        <p:xfrm>
          <a:off x="4854706" y="3932727"/>
          <a:ext cx="2114517" cy="576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357"/>
                <a:gridCol w="648072"/>
                <a:gridCol w="360040"/>
                <a:gridCol w="432048"/>
              </a:tblGrid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기본권한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반출</a:t>
                      </a:r>
                      <a:r>
                        <a:rPr lang="en-US" altLang="ko-KR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r>
                        <a:rPr lang="en-US" altLang="ko-KR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권한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01" y="4294180"/>
            <a:ext cx="163464" cy="16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5" name="그룹 134"/>
          <p:cNvGrpSpPr/>
          <p:nvPr/>
        </p:nvGrpSpPr>
        <p:grpSpPr>
          <a:xfrm>
            <a:off x="5601071" y="4285035"/>
            <a:ext cx="473268" cy="186304"/>
            <a:chOff x="6284441" y="3041528"/>
            <a:chExt cx="473268" cy="186304"/>
          </a:xfrm>
        </p:grpSpPr>
        <p:sp>
          <p:nvSpPr>
            <p:cNvPr id="136" name="직사각형 135"/>
            <p:cNvSpPr/>
            <p:nvPr/>
          </p:nvSpPr>
          <p:spPr bwMode="auto">
            <a:xfrm>
              <a:off x="6284441" y="3041528"/>
              <a:ext cx="317527" cy="18630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조회</a:t>
              </a:r>
              <a:endPara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직사각형 136"/>
            <p:cNvSpPr/>
            <p:nvPr/>
          </p:nvSpPr>
          <p:spPr bwMode="auto">
            <a:xfrm>
              <a:off x="6606896" y="3041528"/>
              <a:ext cx="150813" cy="182164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▼</a:t>
              </a:r>
            </a:p>
          </p:txBody>
        </p:sp>
      </p:grpSp>
      <p:pic>
        <p:nvPicPr>
          <p:cNvPr id="13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66" y="4294180"/>
            <a:ext cx="163464" cy="16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9" name="표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71443"/>
              </p:ext>
            </p:extLst>
          </p:nvPr>
        </p:nvGraphicFramePr>
        <p:xfrm>
          <a:off x="4857606" y="2520799"/>
          <a:ext cx="2075614" cy="93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614"/>
              </a:tblGrid>
              <a:tr h="2336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선택대상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전산기획팀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5" name="Rectangle 85"/>
          <p:cNvSpPr>
            <a:spLocks noChangeArrowheads="1"/>
          </p:cNvSpPr>
          <p:nvPr/>
        </p:nvSpPr>
        <p:spPr bwMode="auto">
          <a:xfrm>
            <a:off x="2152362" y="2990444"/>
            <a:ext cx="328613" cy="1793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6" name="AutoShape 86"/>
          <p:cNvSpPr>
            <a:spLocks noChangeArrowheads="1"/>
          </p:cNvSpPr>
          <p:nvPr/>
        </p:nvSpPr>
        <p:spPr bwMode="auto">
          <a:xfrm>
            <a:off x="1755968" y="2467659"/>
            <a:ext cx="1198362" cy="2032343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744" y="2993780"/>
            <a:ext cx="1081030" cy="126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Rectangle 85"/>
          <p:cNvSpPr>
            <a:spLocks noChangeArrowheads="1"/>
          </p:cNvSpPr>
          <p:nvPr/>
        </p:nvSpPr>
        <p:spPr bwMode="auto">
          <a:xfrm>
            <a:off x="1764890" y="2476804"/>
            <a:ext cx="1189440" cy="238125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kumimoji="0" lang="en-US" altLang="ko-KR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Rectangle 85"/>
          <p:cNvSpPr>
            <a:spLocks noChangeArrowheads="1"/>
          </p:cNvSpPr>
          <p:nvPr/>
        </p:nvSpPr>
        <p:spPr bwMode="auto">
          <a:xfrm>
            <a:off x="1818229" y="2775576"/>
            <a:ext cx="1051545" cy="2272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endParaRPr kumimoji="0" lang="en-US" altLang="ko-KR" sz="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2666145" y="2803406"/>
            <a:ext cx="100503" cy="1717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51" name="직사각형 150"/>
          <p:cNvSpPr/>
          <p:nvPr/>
        </p:nvSpPr>
        <p:spPr bwMode="auto">
          <a:xfrm>
            <a:off x="2116908" y="2803406"/>
            <a:ext cx="543889" cy="1717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endParaRPr kumimoji="0"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788191" y="2785953"/>
            <a:ext cx="3642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구분</a:t>
            </a:r>
            <a:endParaRPr lang="ko-KR" altLang="en-US" sz="7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Rectangle 260"/>
          <p:cNvSpPr>
            <a:spLocks noChangeArrowheads="1"/>
          </p:cNvSpPr>
          <p:nvPr/>
        </p:nvSpPr>
        <p:spPr bwMode="auto">
          <a:xfrm>
            <a:off x="536991" y="1278337"/>
            <a:ext cx="383561" cy="23956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416496" y="119675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5" name="AutoShape 129"/>
          <p:cNvCxnSpPr>
            <a:cxnSpLocks noChangeShapeType="1"/>
            <a:stCxn id="153" idx="2"/>
            <a:endCxn id="58" idx="1"/>
          </p:cNvCxnSpPr>
          <p:nvPr/>
        </p:nvCxnSpPr>
        <p:spPr bwMode="auto">
          <a:xfrm rot="16200000" flipH="1">
            <a:off x="171171" y="2075506"/>
            <a:ext cx="2001489" cy="886286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그룹 1"/>
          <p:cNvGrpSpPr/>
          <p:nvPr/>
        </p:nvGrpSpPr>
        <p:grpSpPr>
          <a:xfrm>
            <a:off x="4308364" y="4894753"/>
            <a:ext cx="688276" cy="179388"/>
            <a:chOff x="4488196" y="6074976"/>
            <a:chExt cx="688276" cy="179388"/>
          </a:xfrm>
        </p:grpSpPr>
        <p:sp>
          <p:nvSpPr>
            <p:cNvPr id="66" name="Rectangle 85"/>
            <p:cNvSpPr>
              <a:spLocks noChangeArrowheads="1"/>
            </p:cNvSpPr>
            <p:nvPr/>
          </p:nvSpPr>
          <p:spPr bwMode="auto">
            <a:xfrm>
              <a:off x="4488196" y="6074976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저장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Rectangle 85"/>
            <p:cNvSpPr>
              <a:spLocks noChangeArrowheads="1"/>
            </p:cNvSpPr>
            <p:nvPr/>
          </p:nvSpPr>
          <p:spPr bwMode="auto">
            <a:xfrm>
              <a:off x="4847860" y="6074976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-49192" y="2268437"/>
            <a:ext cx="1555925" cy="994416"/>
          </a:xfrm>
          <a:prstGeom prst="rect">
            <a:avLst/>
          </a:prstGeom>
          <a:solidFill>
            <a:srgbClr val="FFC000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체크선택시 권한설정대상 추가</a:t>
            </a:r>
            <a:endParaRPr lang="en-US" altLang="ko-KR" sz="10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체크해제시 자동 해제</a:t>
            </a:r>
            <a:endParaRPr lang="en-US" altLang="ko-KR" sz="10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 선택시 해제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75" y="2814354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75" y="3044676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75" y="3274411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직사각형 75"/>
          <p:cNvSpPr/>
          <p:nvPr/>
        </p:nvSpPr>
        <p:spPr bwMode="auto">
          <a:xfrm>
            <a:off x="925900" y="4414112"/>
            <a:ext cx="100503" cy="1717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77" name="직사각형 76"/>
          <p:cNvSpPr/>
          <p:nvPr/>
        </p:nvSpPr>
        <p:spPr bwMode="auto">
          <a:xfrm>
            <a:off x="376663" y="4414112"/>
            <a:ext cx="543889" cy="1717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부서</a:t>
            </a:r>
            <a:endParaRPr kumimoji="0"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925900" y="4607370"/>
            <a:ext cx="100503" cy="1717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376663" y="4607370"/>
            <a:ext cx="543889" cy="1717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전체조직</a:t>
            </a:r>
            <a:endParaRPr kumimoji="0"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925900" y="4816920"/>
            <a:ext cx="100503" cy="1717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81" name="직사각형 80"/>
          <p:cNvSpPr/>
          <p:nvPr/>
        </p:nvSpPr>
        <p:spPr bwMode="auto">
          <a:xfrm>
            <a:off x="376663" y="4816920"/>
            <a:ext cx="543889" cy="1717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7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부서</a:t>
            </a:r>
            <a:endParaRPr kumimoji="0" lang="ko-KR" altLang="en-US" sz="7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-1572725" y="5235212"/>
            <a:ext cx="2901700" cy="1514962"/>
          </a:xfrm>
          <a:prstGeom prst="rect">
            <a:avLst/>
          </a:prstGeom>
          <a:solidFill>
            <a:srgbClr val="FFC000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내부서 선택시</a:t>
            </a:r>
            <a:r>
              <a:rPr lang="en-US" altLang="ko-KR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솔루션사업부</a:t>
            </a:r>
            <a:r>
              <a:rPr lang="en-US" altLang="ko-KR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부서원</a:t>
            </a:r>
            <a:endParaRPr lang="en-US" altLang="ko-KR" sz="10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전체조직</a:t>
            </a:r>
            <a:r>
              <a:rPr lang="en-US" altLang="ko-KR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조직도</a:t>
            </a: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부서 조직원</a:t>
            </a:r>
            <a:endParaRPr lang="en-US" altLang="ko-KR" sz="10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</a:t>
            </a:r>
            <a:r>
              <a:rPr lang="ko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</a:t>
            </a: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</a:t>
            </a:r>
            <a:r>
              <a:rPr lang="en-US" altLang="ko-KR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 </a:t>
            </a:r>
            <a:r>
              <a:rPr lang="ko-KR" altLang="en-US" sz="10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</a:t>
            </a:r>
            <a:r>
              <a:rPr lang="ko-KR" altLang="en-US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조직원</a:t>
            </a:r>
            <a:endParaRPr lang="en-US" altLang="ko-KR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Rectangle 85"/>
          <p:cNvSpPr>
            <a:spLocks noChangeArrowheads="1"/>
          </p:cNvSpPr>
          <p:nvPr/>
        </p:nvSpPr>
        <p:spPr bwMode="auto">
          <a:xfrm>
            <a:off x="4196562" y="2213865"/>
            <a:ext cx="421364" cy="17391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초기화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85" y="5770057"/>
            <a:ext cx="1868729" cy="103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15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5" y="867128"/>
            <a:ext cx="4295775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8" name="AutoShape 86"/>
          <p:cNvSpPr>
            <a:spLocks noChangeArrowheads="1"/>
          </p:cNvSpPr>
          <p:nvPr/>
        </p:nvSpPr>
        <p:spPr bwMode="auto">
          <a:xfrm>
            <a:off x="272480" y="1268760"/>
            <a:ext cx="7488832" cy="5412064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514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등록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관련문서 추가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97" name="직선 연결선 96"/>
          <p:cNvCxnSpPr/>
          <p:nvPr/>
        </p:nvCxnSpPr>
        <p:spPr>
          <a:xfrm flipH="1">
            <a:off x="2234984" y="1721675"/>
            <a:ext cx="5296" cy="4383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53632" y="1712272"/>
            <a:ext cx="1842683" cy="45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85"/>
          <p:cNvSpPr>
            <a:spLocks noChangeArrowheads="1"/>
          </p:cNvSpPr>
          <p:nvPr/>
        </p:nvSpPr>
        <p:spPr bwMode="auto">
          <a:xfrm>
            <a:off x="353632" y="1749498"/>
            <a:ext cx="328612" cy="198230"/>
          </a:xfrm>
          <a:prstGeom prst="rect">
            <a:avLst/>
          </a:prstGeom>
          <a:solidFill>
            <a:schemeClr val="bg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</a:t>
            </a:r>
            <a:r>
              <a:rPr kumimoji="0"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서</a:t>
            </a:r>
            <a:endParaRPr kumimoji="0" lang="en-US" altLang="ko-KR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Rectangle 85"/>
          <p:cNvSpPr>
            <a:spLocks noChangeArrowheads="1"/>
          </p:cNvSpPr>
          <p:nvPr/>
        </p:nvSpPr>
        <p:spPr bwMode="auto">
          <a:xfrm>
            <a:off x="683832" y="1749498"/>
            <a:ext cx="419574" cy="198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</a:t>
            </a:r>
            <a:endParaRPr kumimoji="0"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Rectangle 85"/>
          <p:cNvSpPr>
            <a:spLocks noChangeArrowheads="1"/>
          </p:cNvSpPr>
          <p:nvPr/>
        </p:nvSpPr>
        <p:spPr bwMode="auto">
          <a:xfrm>
            <a:off x="1118288" y="1749498"/>
            <a:ext cx="552524" cy="1982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kumimoji="0" lang="en-US" altLang="ko-KR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>
            <a:off x="353632" y="1946584"/>
            <a:ext cx="1842683" cy="33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2" y="1984304"/>
            <a:ext cx="1834683" cy="45525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1761524"/>
            <a:ext cx="195643" cy="18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직선 연결선 109"/>
          <p:cNvCxnSpPr/>
          <p:nvPr/>
        </p:nvCxnSpPr>
        <p:spPr>
          <a:xfrm>
            <a:off x="2261272" y="1721416"/>
            <a:ext cx="5427712" cy="2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60" y="2042802"/>
            <a:ext cx="261424" cy="25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직사각형 113"/>
          <p:cNvSpPr/>
          <p:nvPr/>
        </p:nvSpPr>
        <p:spPr>
          <a:xfrm>
            <a:off x="2909344" y="2051887"/>
            <a:ext cx="1152128" cy="18309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5" name="직선 연결선 114"/>
          <p:cNvCxnSpPr/>
          <p:nvPr/>
        </p:nvCxnSpPr>
        <p:spPr>
          <a:xfrm>
            <a:off x="2270416" y="2003573"/>
            <a:ext cx="541856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 bwMode="auto">
          <a:xfrm>
            <a:off x="2737136" y="2045132"/>
            <a:ext cx="14535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17" name="직사각형 116"/>
          <p:cNvSpPr/>
          <p:nvPr/>
        </p:nvSpPr>
        <p:spPr bwMode="auto">
          <a:xfrm>
            <a:off x="2338326" y="2045132"/>
            <a:ext cx="393307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kumimoji="0"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Rectangle 85"/>
          <p:cNvSpPr>
            <a:spLocks noChangeArrowheads="1"/>
          </p:cNvSpPr>
          <p:nvPr/>
        </p:nvSpPr>
        <p:spPr bwMode="auto">
          <a:xfrm>
            <a:off x="6473168" y="2052097"/>
            <a:ext cx="342896" cy="1965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 Box 4"/>
          <p:cNvSpPr txBox="1">
            <a:spLocks noChangeArrowheads="1"/>
          </p:cNvSpPr>
          <p:nvPr/>
        </p:nvSpPr>
        <p:spPr bwMode="auto">
          <a:xfrm>
            <a:off x="2435320" y="1784280"/>
            <a:ext cx="2651125" cy="144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 b="1" smtClean="0">
                <a:latin typeface="맑은 고딕" pitchFamily="50" charset="-127"/>
                <a:ea typeface="맑은 고딕" pitchFamily="50" charset="-127"/>
              </a:rPr>
              <a:t>20.</a:t>
            </a: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안전관리규정</a:t>
            </a:r>
            <a:endParaRPr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556" y="1765992"/>
            <a:ext cx="1238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TextBox 29"/>
          <p:cNvSpPr txBox="1">
            <a:spLocks noChangeArrowheads="1"/>
          </p:cNvSpPr>
          <p:nvPr/>
        </p:nvSpPr>
        <p:spPr bwMode="auto">
          <a:xfrm>
            <a:off x="2403066" y="2391363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TextBox 29"/>
          <p:cNvSpPr txBox="1">
            <a:spLocks noChangeArrowheads="1"/>
          </p:cNvSpPr>
          <p:nvPr/>
        </p:nvSpPr>
        <p:spPr bwMode="auto">
          <a:xfrm>
            <a:off x="2403066" y="2650125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3" name="TextBox 29"/>
          <p:cNvSpPr txBox="1">
            <a:spLocks noChangeArrowheads="1"/>
          </p:cNvSpPr>
          <p:nvPr/>
        </p:nvSpPr>
        <p:spPr bwMode="auto">
          <a:xfrm>
            <a:off x="2403066" y="2908974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TextBox 29"/>
          <p:cNvSpPr txBox="1">
            <a:spLocks noChangeArrowheads="1"/>
          </p:cNvSpPr>
          <p:nvPr/>
        </p:nvSpPr>
        <p:spPr bwMode="auto">
          <a:xfrm>
            <a:off x="2403066" y="3167823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TextBox 29"/>
          <p:cNvSpPr txBox="1">
            <a:spLocks noChangeArrowheads="1"/>
          </p:cNvSpPr>
          <p:nvPr/>
        </p:nvSpPr>
        <p:spPr bwMode="auto">
          <a:xfrm>
            <a:off x="2403066" y="3426671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TextBox 29"/>
          <p:cNvSpPr txBox="1">
            <a:spLocks noChangeArrowheads="1"/>
          </p:cNvSpPr>
          <p:nvPr/>
        </p:nvSpPr>
        <p:spPr bwMode="auto">
          <a:xfrm>
            <a:off x="2403066" y="3685519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23148"/>
              </p:ext>
            </p:extLst>
          </p:nvPr>
        </p:nvGraphicFramePr>
        <p:xfrm>
          <a:off x="2342423" y="2345325"/>
          <a:ext cx="5346562" cy="2048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13"/>
                <a:gridCol w="2277295"/>
                <a:gridCol w="908152"/>
                <a:gridCol w="726521"/>
                <a:gridCol w="1089781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등록자△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등록일▽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자재 업무매뉴얼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및 보인 기술서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설계서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구성도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 보고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김은희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 코드 정의서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박명길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8" name="TextBox 29"/>
          <p:cNvSpPr txBox="1">
            <a:spLocks noChangeArrowheads="1"/>
          </p:cNvSpPr>
          <p:nvPr/>
        </p:nvSpPr>
        <p:spPr bwMode="auto">
          <a:xfrm>
            <a:off x="2401479" y="2394538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TextBox 29"/>
          <p:cNvSpPr txBox="1">
            <a:spLocks noChangeArrowheads="1"/>
          </p:cNvSpPr>
          <p:nvPr/>
        </p:nvSpPr>
        <p:spPr bwMode="auto">
          <a:xfrm>
            <a:off x="2403066" y="3942780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TextBox 29"/>
          <p:cNvSpPr txBox="1">
            <a:spLocks noChangeArrowheads="1"/>
          </p:cNvSpPr>
          <p:nvPr/>
        </p:nvSpPr>
        <p:spPr bwMode="auto">
          <a:xfrm>
            <a:off x="2403066" y="4201629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2" name="Picture 32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23" y="4647456"/>
            <a:ext cx="5356961" cy="2376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8" name="직사각형 157"/>
          <p:cNvSpPr/>
          <p:nvPr/>
        </p:nvSpPr>
        <p:spPr>
          <a:xfrm>
            <a:off x="4493074" y="2053587"/>
            <a:ext cx="648071" cy="1678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4133480" y="2075278"/>
            <a:ext cx="307777" cy="1231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21" y="2047722"/>
            <a:ext cx="214951" cy="19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" name="직사각형 160"/>
          <p:cNvSpPr/>
          <p:nvPr/>
        </p:nvSpPr>
        <p:spPr>
          <a:xfrm>
            <a:off x="5527473" y="2058030"/>
            <a:ext cx="648071" cy="16787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20" y="2052165"/>
            <a:ext cx="214951" cy="19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직사각형 162"/>
          <p:cNvSpPr/>
          <p:nvPr/>
        </p:nvSpPr>
        <p:spPr bwMode="auto">
          <a:xfrm>
            <a:off x="5414369" y="2052314"/>
            <a:ext cx="80150" cy="13849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Rectangle 85"/>
          <p:cNvSpPr>
            <a:spLocks noChangeArrowheads="1"/>
          </p:cNvSpPr>
          <p:nvPr/>
        </p:nvSpPr>
        <p:spPr bwMode="auto">
          <a:xfrm>
            <a:off x="6851496" y="2052097"/>
            <a:ext cx="522344" cy="1986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전체검색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AutoShape 86"/>
          <p:cNvSpPr>
            <a:spLocks noChangeArrowheads="1"/>
          </p:cNvSpPr>
          <p:nvPr/>
        </p:nvSpPr>
        <p:spPr bwMode="auto">
          <a:xfrm>
            <a:off x="353632" y="1352232"/>
            <a:ext cx="7335352" cy="324648"/>
          </a:xfrm>
          <a:prstGeom prst="roundRect">
            <a:avLst>
              <a:gd name="adj" fmla="val 9750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</a:t>
            </a:r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련</a:t>
            </a: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추가</a:t>
            </a:r>
            <a:endParaRPr lang="ko-KR" altLang="en-US" sz="85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4780311" y="4951391"/>
            <a:ext cx="150813" cy="1397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71" name="직사각형 170"/>
          <p:cNvSpPr/>
          <p:nvPr/>
        </p:nvSpPr>
        <p:spPr bwMode="auto">
          <a:xfrm rot="10800000">
            <a:off x="5009067" y="4949045"/>
            <a:ext cx="150813" cy="1397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72" name="TextBox 29"/>
          <p:cNvSpPr txBox="1">
            <a:spLocks noChangeArrowheads="1"/>
          </p:cNvSpPr>
          <p:nvPr/>
        </p:nvSpPr>
        <p:spPr bwMode="auto">
          <a:xfrm>
            <a:off x="2403067" y="5278702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3" name="TextBox 29"/>
          <p:cNvSpPr txBox="1">
            <a:spLocks noChangeArrowheads="1"/>
          </p:cNvSpPr>
          <p:nvPr/>
        </p:nvSpPr>
        <p:spPr bwMode="auto">
          <a:xfrm>
            <a:off x="2403067" y="5537464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4" name="TextBox 29"/>
          <p:cNvSpPr txBox="1">
            <a:spLocks noChangeArrowheads="1"/>
          </p:cNvSpPr>
          <p:nvPr/>
        </p:nvSpPr>
        <p:spPr bwMode="auto">
          <a:xfrm>
            <a:off x="2403067" y="5796313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5" name="TextBox 29"/>
          <p:cNvSpPr txBox="1">
            <a:spLocks noChangeArrowheads="1"/>
          </p:cNvSpPr>
          <p:nvPr/>
        </p:nvSpPr>
        <p:spPr bwMode="auto">
          <a:xfrm>
            <a:off x="2403067" y="6055162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8" name="표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7173"/>
              </p:ext>
            </p:extLst>
          </p:nvPr>
        </p:nvGraphicFramePr>
        <p:xfrm>
          <a:off x="2342424" y="5232664"/>
          <a:ext cx="5346560" cy="99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813"/>
                <a:gridCol w="2277294"/>
                <a:gridCol w="908151"/>
                <a:gridCol w="726521"/>
                <a:gridCol w="1089781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자재 업무매뉴얼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및 보인 기술서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9" name="TextBox 29"/>
          <p:cNvSpPr txBox="1">
            <a:spLocks noChangeArrowheads="1"/>
          </p:cNvSpPr>
          <p:nvPr/>
        </p:nvSpPr>
        <p:spPr bwMode="auto">
          <a:xfrm>
            <a:off x="2401480" y="5281877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560" y="1401843"/>
            <a:ext cx="207962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 bwMode="auto">
          <a:xfrm>
            <a:off x="2326631" y="5049012"/>
            <a:ext cx="58509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문서</a:t>
            </a: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900" b="1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4" name="AutoShape 129"/>
          <p:cNvCxnSpPr>
            <a:cxnSpLocks noChangeShapeType="1"/>
            <a:stCxn id="65" idx="2"/>
            <a:endCxn id="168" idx="0"/>
          </p:cNvCxnSpPr>
          <p:nvPr/>
        </p:nvCxnSpPr>
        <p:spPr bwMode="auto">
          <a:xfrm rot="5400000">
            <a:off x="4128494" y="1009023"/>
            <a:ext cx="148140" cy="37133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tangle 260"/>
          <p:cNvSpPr>
            <a:spLocks noChangeArrowheads="1"/>
          </p:cNvSpPr>
          <p:nvPr/>
        </p:nvSpPr>
        <p:spPr bwMode="auto">
          <a:xfrm>
            <a:off x="4195317" y="867128"/>
            <a:ext cx="385828" cy="2534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7848401" y="1052513"/>
            <a:ext cx="1857127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 추가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Text Box 36"/>
          <p:cNvSpPr txBox="1">
            <a:spLocks noChangeArrowheads="1"/>
          </p:cNvSpPr>
          <p:nvPr/>
        </p:nvSpPr>
        <p:spPr bwMode="auto">
          <a:xfrm>
            <a:off x="7848401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9" name="Text Box 37"/>
          <p:cNvSpPr txBox="1">
            <a:spLocks noChangeArrowheads="1"/>
          </p:cNvSpPr>
          <p:nvPr/>
        </p:nvSpPr>
        <p:spPr bwMode="auto">
          <a:xfrm>
            <a:off x="7848401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80" name="Rectangle 34"/>
          <p:cNvSpPr>
            <a:spLocks noChangeArrowheads="1"/>
          </p:cNvSpPr>
          <p:nvPr/>
        </p:nvSpPr>
        <p:spPr bwMode="auto">
          <a:xfrm>
            <a:off x="7848401" y="1819275"/>
            <a:ext cx="1857127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auto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련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추가 화면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 선택시 관련문서 추가 화면 표시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전체화면 인터페이스 및 기능은 공통화면의 폴더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문서목록 조회화면과 거의 동일함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문서를 선택하는 것외의 모든 기능 제외함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폴더와 문서목록에서의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Context Menu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기능은 제외함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컬럼중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버전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권한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첨부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관련문서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잠금은 보여주지 않음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문서제목 선택시 문서상세화면으로 이동하지 않음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 선택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관련문서로 설정하고자 하는 문서 선택 후 아래화살표 선택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확인시 선택된 문서값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Return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관련문서로 추가된 문서는 사용자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휴지통에서 완전삭제시 배치에 의한 일괄삭제됨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4050854" y="76438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548384" y="486916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Rectangle 260"/>
          <p:cNvSpPr>
            <a:spLocks noChangeArrowheads="1"/>
          </p:cNvSpPr>
          <p:nvPr/>
        </p:nvSpPr>
        <p:spPr bwMode="auto">
          <a:xfrm>
            <a:off x="4736976" y="4914478"/>
            <a:ext cx="480888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4278640" y="629103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488196" y="6370528"/>
            <a:ext cx="688276" cy="179388"/>
            <a:chOff x="4488196" y="6074976"/>
            <a:chExt cx="688276" cy="179388"/>
          </a:xfrm>
        </p:grpSpPr>
        <p:sp>
          <p:nvSpPr>
            <p:cNvPr id="67" name="Rectangle 85"/>
            <p:cNvSpPr>
              <a:spLocks noChangeArrowheads="1"/>
            </p:cNvSpPr>
            <p:nvPr/>
          </p:nvSpPr>
          <p:spPr bwMode="auto">
            <a:xfrm>
              <a:off x="4488196" y="6074976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Rectangle 85"/>
            <p:cNvSpPr>
              <a:spLocks noChangeArrowheads="1"/>
            </p:cNvSpPr>
            <p:nvPr/>
          </p:nvSpPr>
          <p:spPr bwMode="auto">
            <a:xfrm>
              <a:off x="4847860" y="6074976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7" name="Rectangle 260"/>
          <p:cNvSpPr>
            <a:spLocks noChangeArrowheads="1"/>
          </p:cNvSpPr>
          <p:nvPr/>
        </p:nvSpPr>
        <p:spPr bwMode="auto">
          <a:xfrm>
            <a:off x="4467232" y="6336350"/>
            <a:ext cx="400332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405" y="6275432"/>
            <a:ext cx="809413" cy="54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0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등록 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첨부파일 등록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auto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‘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파일추가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선택하여 파일 추가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Drag&amp;Drop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 추가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탐색기에서 파일 선택후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Drag&amp;Drop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하여 파일 추가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 삭제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‘X’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선택하여 개별파일 삭제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546172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등록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첨부파일 등록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" name="타원 75"/>
          <p:cNvSpPr/>
          <p:nvPr/>
        </p:nvSpPr>
        <p:spPr>
          <a:xfrm>
            <a:off x="4305945" y="166537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Rectangle 260"/>
          <p:cNvSpPr>
            <a:spLocks noChangeArrowheads="1"/>
          </p:cNvSpPr>
          <p:nvPr/>
        </p:nvSpPr>
        <p:spPr bwMode="auto">
          <a:xfrm>
            <a:off x="4511198" y="1719096"/>
            <a:ext cx="371257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073697" y="205244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Rectangle 260"/>
          <p:cNvSpPr>
            <a:spLocks noChangeArrowheads="1"/>
          </p:cNvSpPr>
          <p:nvPr/>
        </p:nvSpPr>
        <p:spPr bwMode="auto">
          <a:xfrm>
            <a:off x="2278950" y="2106165"/>
            <a:ext cx="1811417" cy="36118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1" name="Group 25"/>
          <p:cNvGrpSpPr>
            <a:grpSpLocks/>
          </p:cNvGrpSpPr>
          <p:nvPr/>
        </p:nvGrpSpPr>
        <p:grpSpPr bwMode="auto">
          <a:xfrm>
            <a:off x="2650579" y="3054921"/>
            <a:ext cx="647700" cy="446087"/>
            <a:chOff x="3184" y="3246"/>
            <a:chExt cx="534" cy="223"/>
          </a:xfrm>
        </p:grpSpPr>
        <p:sp>
          <p:nvSpPr>
            <p:cNvPr id="82" name="AutoShape 211"/>
            <p:cNvSpPr>
              <a:spLocks noChangeArrowheads="1"/>
            </p:cNvSpPr>
            <p:nvPr/>
          </p:nvSpPr>
          <p:spPr bwMode="auto">
            <a:xfrm rot="16200000" flipH="1">
              <a:off x="3348" y="3100"/>
              <a:ext cx="205" cy="534"/>
            </a:xfrm>
            <a:prstGeom prst="rightArrow">
              <a:avLst>
                <a:gd name="adj1" fmla="val 70787"/>
                <a:gd name="adj2" fmla="val 59514"/>
              </a:avLst>
            </a:prstGeom>
            <a:solidFill>
              <a:schemeClr val="bg1"/>
            </a:solidFill>
            <a:ln w="28575" algn="ctr">
              <a:solidFill>
                <a:srgbClr val="4684C2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latinLnBrk="0"/>
              <a:endParaRPr lang="ko-KR" altLang="ko-KR" sz="1200">
                <a:latin typeface="굴림" charset="-127"/>
              </a:endParaRPr>
            </a:p>
          </p:txBody>
        </p:sp>
        <p:sp>
          <p:nvSpPr>
            <p:cNvPr id="83" name="AutoShape 211"/>
            <p:cNvSpPr>
              <a:spLocks noChangeArrowheads="1"/>
            </p:cNvSpPr>
            <p:nvPr/>
          </p:nvSpPr>
          <p:spPr bwMode="auto">
            <a:xfrm rot="16200000" flipH="1">
              <a:off x="3341" y="3099"/>
              <a:ext cx="219" cy="514"/>
            </a:xfrm>
            <a:prstGeom prst="rightArrow">
              <a:avLst>
                <a:gd name="adj1" fmla="val 71602"/>
                <a:gd name="adj2" fmla="val 54338"/>
              </a:avLst>
            </a:prstGeom>
            <a:gradFill rotWithShape="0">
              <a:gsLst>
                <a:gs pos="0">
                  <a:srgbClr val="DFEAF5"/>
                </a:gs>
                <a:gs pos="100000">
                  <a:srgbClr val="8BB2D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ctr" latinLnBrk="0"/>
              <a:endParaRPr lang="ko-KR" altLang="ko-KR" sz="1100">
                <a:latin typeface="가는각진제목체" pitchFamily="18" charset="-127"/>
                <a:ea typeface="가는각진제목체" pitchFamily="18" charset="-127"/>
              </a:endParaRPr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540" y="1583795"/>
            <a:ext cx="597217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타원 21"/>
          <p:cNvSpPr/>
          <p:nvPr/>
        </p:nvSpPr>
        <p:spPr>
          <a:xfrm>
            <a:off x="947555" y="194383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97705" y="234888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12540" y="1448780"/>
            <a:ext cx="5670630" cy="1395155"/>
          </a:xfrm>
          <a:prstGeom prst="rect">
            <a:avLst/>
          </a:prstGeom>
          <a:noFill/>
          <a:ln w="12700" cap="sq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545" y="3789040"/>
            <a:ext cx="5991225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812540" y="3789040"/>
            <a:ext cx="5715635" cy="1350150"/>
          </a:xfrm>
          <a:prstGeom prst="rect">
            <a:avLst/>
          </a:prstGeom>
          <a:noFill/>
          <a:ln w="12700" cap="sq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727975" y="401406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84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utoShape 86"/>
          <p:cNvSpPr>
            <a:spLocks noChangeArrowheads="1"/>
          </p:cNvSpPr>
          <p:nvPr/>
        </p:nvSpPr>
        <p:spPr bwMode="auto">
          <a:xfrm>
            <a:off x="490474" y="703287"/>
            <a:ext cx="4569966" cy="6146093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문서 수정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화면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수정 화면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기본적으로 등록화면과 동일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버전설정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문서수정 후 저장시 설정할 버전선택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Default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는 개인환경설정에서 설정한 값으로 셋팅함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en-US" altLang="ko-KR" sz="900" b="1">
                <a:solidFill>
                  <a:srgbClr val="3333FF"/>
                </a:solidFill>
                <a:latin typeface="맑은 고딕" pitchFamily="50" charset="-127"/>
                <a:ea typeface="맑은 고딕" pitchFamily="50" charset="-127"/>
              </a:rPr>
              <a:t>Ver </a:t>
            </a:r>
            <a:r>
              <a:rPr lang="en-US" altLang="ko-KR" sz="900" b="1" smtClean="0">
                <a:solidFill>
                  <a:srgbClr val="3333FF"/>
                </a:solidFill>
                <a:latin typeface="맑은 고딕" pitchFamily="50" charset="-127"/>
                <a:ea typeface="맑은 고딕" pitchFamily="50" charset="-127"/>
              </a:rPr>
              <a:t>1.0 </a:t>
            </a: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현재버전 표시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기본폴더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문서유형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기본폴더와 문서유형은 수정 금지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등록자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등록일  표시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 표시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(3) :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관련문서의 갯수 표시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첨부파일 조회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상세조회 화면에서 문서명 선택시 문서조회 수행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 취소시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수정화면에서 저장하지 않고 취소 또는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‘X’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선택하여 창을 닫을 경우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Alert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창 표시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예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잠금상태 해제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아니오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잠금상태 유지</a:t>
            </a:r>
            <a:endParaRPr lang="en-US" altLang="ko-KR" sz="900" b="1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기본적인 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Operation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은 문서등록과 동일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429640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수정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0.1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3218"/>
              </p:ext>
            </p:extLst>
          </p:nvPr>
        </p:nvGraphicFramePr>
        <p:xfrm>
          <a:off x="667977" y="1628538"/>
          <a:ext cx="4176439" cy="2866205"/>
        </p:xfrm>
        <a:graphic>
          <a:graphicData uri="http://schemas.openxmlformats.org/drawingml/2006/table">
            <a:tbl>
              <a:tblPr/>
              <a:tblGrid>
                <a:gridCol w="684623"/>
                <a:gridCol w="1512168"/>
                <a:gridCol w="720080"/>
                <a:gridCol w="1259568"/>
              </a:tblGrid>
              <a:tr h="268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폴더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부서함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경영지원팀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경영일반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규정관리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2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 </a:t>
                      </a: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보존연한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7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보안등급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     대외비        극비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조회등급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3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권한변경여부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3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kumimoji="0" lang="ko-KR" alt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소유자</a:t>
                      </a:r>
                      <a:r>
                        <a:rPr kumimoji="0" lang="en-US" altLang="ko-KR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kumimoji="0" lang="ko-KR" alt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2014.09.15</a:t>
                      </a:r>
                      <a:r>
                        <a:rPr lang="en-US" altLang="ko-KR" sz="8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15:12:23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다차원 분류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/EDMS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전산기획팀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경영일반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공통관리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/>
                </a:tc>
              </a:tr>
              <a:tr h="4302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kumimoji="0" lang="ko-KR" altLang="en-US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여러개의 키워드 등록시 </a:t>
                      </a: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kumimoji="0" lang="en-US" altLang="ko-KR" sz="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kumimoji="0" lang="ko-KR" altLang="en-US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구분해 주세요</a:t>
                      </a:r>
                      <a:r>
                        <a:rPr kumimoji="0" lang="en-US" altLang="ko-KR" sz="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kumimoji="0" lang="ko-KR" altLang="en-US" sz="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27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 bwMode="auto">
          <a:xfrm>
            <a:off x="3742682" y="1955906"/>
            <a:ext cx="669846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417434" y="1955906"/>
            <a:ext cx="155575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50" name="TextBox 29"/>
          <p:cNvSpPr txBox="1">
            <a:spLocks noChangeArrowheads="1"/>
          </p:cNvSpPr>
          <p:nvPr/>
        </p:nvSpPr>
        <p:spPr bwMode="auto">
          <a:xfrm>
            <a:off x="1424607" y="3386882"/>
            <a:ext cx="3275053" cy="20833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문서관리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85"/>
          <p:cNvSpPr>
            <a:spLocks noChangeArrowheads="1"/>
          </p:cNvSpPr>
          <p:nvPr/>
        </p:nvSpPr>
        <p:spPr bwMode="auto">
          <a:xfrm>
            <a:off x="4322215" y="3047414"/>
            <a:ext cx="328612" cy="1793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3810930"/>
            <a:ext cx="3312368" cy="63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71" y="3026988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71" y="3156528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4"/>
          <p:cNvSpPr txBox="1">
            <a:spLocks noChangeArrowheads="1"/>
          </p:cNvSpPr>
          <p:nvPr/>
        </p:nvSpPr>
        <p:spPr bwMode="auto">
          <a:xfrm>
            <a:off x="690812" y="712432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문서 수정</a:t>
            </a:r>
          </a:p>
        </p:txBody>
      </p:sp>
      <p:sp>
        <p:nvSpPr>
          <p:cNvPr id="101" name="타원 100"/>
          <p:cNvSpPr/>
          <p:nvPr/>
        </p:nvSpPr>
        <p:spPr>
          <a:xfrm>
            <a:off x="344488" y="62809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41212" y="251802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50922" y="1816803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85"/>
          <p:cNvSpPr>
            <a:spLocks noChangeArrowheads="1"/>
          </p:cNvSpPr>
          <p:nvPr/>
        </p:nvSpPr>
        <p:spPr bwMode="auto">
          <a:xfrm>
            <a:off x="4142624" y="5264072"/>
            <a:ext cx="251923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971873"/>
              </p:ext>
            </p:extLst>
          </p:nvPr>
        </p:nvGraphicFramePr>
        <p:xfrm>
          <a:off x="677098" y="5486763"/>
          <a:ext cx="3994433" cy="58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2"/>
                <a:gridCol w="2181782"/>
                <a:gridCol w="576064"/>
                <a:gridCol w="570848"/>
                <a:gridCol w="443827"/>
              </a:tblGrid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CDB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100 %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이슈보고서</a:t>
                      </a:r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100 %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회의록</a:t>
                      </a:r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.doc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100 %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8" name="Rectangle 85"/>
          <p:cNvSpPr>
            <a:spLocks noChangeArrowheads="1"/>
          </p:cNvSpPr>
          <p:nvPr/>
        </p:nvSpPr>
        <p:spPr bwMode="auto">
          <a:xfrm>
            <a:off x="4419608" y="5263119"/>
            <a:ext cx="251923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088" y="5520671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708" y="5717793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536" y="5910957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24" y="6141868"/>
            <a:ext cx="2617837" cy="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29"/>
          <p:cNvSpPr txBox="1">
            <a:spLocks noChangeArrowheads="1"/>
          </p:cNvSpPr>
          <p:nvPr/>
        </p:nvSpPr>
        <p:spPr bwMode="auto">
          <a:xfrm>
            <a:off x="826863" y="5535915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29"/>
          <p:cNvSpPr txBox="1">
            <a:spLocks noChangeArrowheads="1"/>
          </p:cNvSpPr>
          <p:nvPr/>
        </p:nvSpPr>
        <p:spPr bwMode="auto">
          <a:xfrm>
            <a:off x="826863" y="5730009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29"/>
          <p:cNvSpPr txBox="1">
            <a:spLocks noChangeArrowheads="1"/>
          </p:cNvSpPr>
          <p:nvPr/>
        </p:nvSpPr>
        <p:spPr bwMode="auto">
          <a:xfrm>
            <a:off x="826863" y="5921655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29"/>
          <p:cNvSpPr txBox="1">
            <a:spLocks noChangeArrowheads="1"/>
          </p:cNvSpPr>
          <p:nvPr/>
        </p:nvSpPr>
        <p:spPr bwMode="auto">
          <a:xfrm>
            <a:off x="826863" y="5340828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1023040" y="5326504"/>
            <a:ext cx="36548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3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704528" y="6396959"/>
            <a:ext cx="417304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263750"/>
            <a:ext cx="162406" cy="14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656" y="2263750"/>
            <a:ext cx="148347" cy="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389" y="2263750"/>
            <a:ext cx="148347" cy="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직사각형 74"/>
          <p:cNvSpPr/>
          <p:nvPr/>
        </p:nvSpPr>
        <p:spPr bwMode="auto">
          <a:xfrm>
            <a:off x="3744345" y="2237840"/>
            <a:ext cx="669846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사원이상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419097" y="2237840"/>
            <a:ext cx="155575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cxnSp>
        <p:nvCxnSpPr>
          <p:cNvPr id="84" name="직선 연결선 83"/>
          <p:cNvCxnSpPr/>
          <p:nvPr/>
        </p:nvCxnSpPr>
        <p:spPr>
          <a:xfrm>
            <a:off x="707101" y="5209808"/>
            <a:ext cx="417304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AutoShape 86"/>
          <p:cNvSpPr>
            <a:spLocks noChangeArrowheads="1"/>
          </p:cNvSpPr>
          <p:nvPr/>
        </p:nvSpPr>
        <p:spPr bwMode="auto">
          <a:xfrm>
            <a:off x="659952" y="998873"/>
            <a:ext cx="4221040" cy="586329"/>
          </a:xfrm>
          <a:prstGeom prst="roundRect">
            <a:avLst>
              <a:gd name="adj" fmla="val 9750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72000" rIns="72000" bIns="36000" anchor="t" anchorCtr="0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endParaRPr lang="ko-KR" altLang="en-US" sz="85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29"/>
          <p:cNvSpPr txBox="1">
            <a:spLocks noChangeArrowheads="1"/>
          </p:cNvSpPr>
          <p:nvPr/>
        </p:nvSpPr>
        <p:spPr bwMode="auto">
          <a:xfrm>
            <a:off x="1407464" y="1056189"/>
            <a:ext cx="3401520" cy="1770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문서관리 지침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대각선 방향의 모서리가 둥근 사각형 97"/>
          <p:cNvSpPr/>
          <p:nvPr/>
        </p:nvSpPr>
        <p:spPr>
          <a:xfrm>
            <a:off x="1407464" y="1268618"/>
            <a:ext cx="3401520" cy="264110"/>
          </a:xfrm>
          <a:prstGeom prst="round2DiagRect">
            <a:avLst/>
          </a:prstGeom>
          <a:solidFill>
            <a:srgbClr val="FFFFF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720" y="1339294"/>
            <a:ext cx="162406" cy="147642"/>
          </a:xfrm>
          <a:prstGeom prst="rect">
            <a:avLst/>
          </a:prstGeom>
          <a:solidFill>
            <a:srgbClr val="FFFFCC"/>
          </a:solidFill>
          <a:ln>
            <a:noFill/>
          </a:ln>
          <a:extLst/>
        </p:spPr>
      </p:pic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126" y="1339294"/>
            <a:ext cx="148347" cy="141282"/>
          </a:xfrm>
          <a:prstGeom prst="rect">
            <a:avLst/>
          </a:prstGeom>
          <a:solidFill>
            <a:srgbClr val="FFFFCC"/>
          </a:solidFill>
          <a:ln>
            <a:noFill/>
          </a:ln>
          <a:extLst/>
        </p:spPr>
      </p:pic>
      <p:sp>
        <p:nvSpPr>
          <p:cNvPr id="94" name="Text Box 4"/>
          <p:cNvSpPr txBox="1">
            <a:spLocks noChangeArrowheads="1"/>
          </p:cNvSpPr>
          <p:nvPr/>
        </p:nvSpPr>
        <p:spPr bwMode="auto">
          <a:xfrm>
            <a:off x="2109430" y="1309830"/>
            <a:ext cx="688774" cy="195814"/>
          </a:xfrm>
          <a:prstGeom prst="rect">
            <a:avLst/>
          </a:prstGeom>
          <a:solidFill>
            <a:srgbClr val="FFFFF1"/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현재버전 유지</a:t>
            </a:r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 Box 4"/>
          <p:cNvSpPr txBox="1">
            <a:spLocks noChangeArrowheads="1"/>
          </p:cNvSpPr>
          <p:nvPr/>
        </p:nvSpPr>
        <p:spPr bwMode="auto">
          <a:xfrm>
            <a:off x="4102831" y="1309830"/>
            <a:ext cx="821823" cy="195814"/>
          </a:xfrm>
          <a:prstGeom prst="rect">
            <a:avLst/>
          </a:prstGeom>
          <a:solidFill>
            <a:srgbClr val="FFFFF1"/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주 버전 증가</a:t>
            </a:r>
            <a:r>
              <a:rPr lang="en-US" altLang="ko-KR" sz="800" smtClean="0">
                <a:latin typeface="맑은 고딕" pitchFamily="50" charset="-127"/>
                <a:ea typeface="맑은 고딕" pitchFamily="50" charset="-127"/>
              </a:rPr>
              <a:t>(2.0)</a:t>
            </a:r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885" y="1339294"/>
            <a:ext cx="148347" cy="141282"/>
          </a:xfrm>
          <a:prstGeom prst="rect">
            <a:avLst/>
          </a:prstGeom>
          <a:solidFill>
            <a:srgbClr val="FFFFCC"/>
          </a:solidFill>
          <a:ln>
            <a:noFill/>
          </a:ln>
          <a:extLst/>
        </p:spPr>
      </p:pic>
      <p:sp>
        <p:nvSpPr>
          <p:cNvPr id="97" name="Text Box 4"/>
          <p:cNvSpPr txBox="1">
            <a:spLocks noChangeArrowheads="1"/>
          </p:cNvSpPr>
          <p:nvPr/>
        </p:nvSpPr>
        <p:spPr bwMode="auto">
          <a:xfrm>
            <a:off x="3045358" y="1304363"/>
            <a:ext cx="821823" cy="195814"/>
          </a:xfrm>
          <a:prstGeom prst="rect">
            <a:avLst/>
          </a:prstGeom>
          <a:solidFill>
            <a:srgbClr val="FFFFF1"/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부 버전 증가</a:t>
            </a:r>
            <a:r>
              <a:rPr lang="en-US" altLang="ko-KR" sz="800" smtClean="0">
                <a:latin typeface="맑은 고딕" pitchFamily="50" charset="-127"/>
                <a:ea typeface="맑은 고딕" pitchFamily="50" charset="-127"/>
              </a:rPr>
              <a:t>(1.1)</a:t>
            </a:r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 Box 4"/>
          <p:cNvSpPr txBox="1">
            <a:spLocks noChangeArrowheads="1"/>
          </p:cNvSpPr>
          <p:nvPr/>
        </p:nvSpPr>
        <p:spPr bwMode="auto">
          <a:xfrm>
            <a:off x="729401" y="1302918"/>
            <a:ext cx="483590" cy="1958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b="1" smtClean="0">
                <a:latin typeface="맑은 고딕" pitchFamily="50" charset="-127"/>
                <a:ea typeface="맑은 고딕" pitchFamily="50" charset="-127"/>
              </a:rPr>
              <a:t>버전 설정</a:t>
            </a:r>
            <a:endParaRPr lang="ko-KR" altLang="en-US" sz="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Text Box 4"/>
          <p:cNvSpPr txBox="1">
            <a:spLocks noChangeArrowheads="1"/>
          </p:cNvSpPr>
          <p:nvPr/>
        </p:nvSpPr>
        <p:spPr bwMode="auto">
          <a:xfrm>
            <a:off x="732809" y="1027779"/>
            <a:ext cx="337716" cy="226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제 목</a:t>
            </a:r>
            <a:endParaRPr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 Box 4"/>
          <p:cNvSpPr txBox="1">
            <a:spLocks noChangeArrowheads="1"/>
          </p:cNvSpPr>
          <p:nvPr/>
        </p:nvSpPr>
        <p:spPr bwMode="auto">
          <a:xfrm>
            <a:off x="1476222" y="1298670"/>
            <a:ext cx="427484" cy="211203"/>
          </a:xfrm>
          <a:prstGeom prst="rect">
            <a:avLst/>
          </a:prstGeom>
          <a:solidFill>
            <a:srgbClr val="FFFFF1"/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900" b="1" smtClean="0">
                <a:solidFill>
                  <a:srgbClr val="3333FF"/>
                </a:solidFill>
                <a:latin typeface="맑은 고딕" pitchFamily="50" charset="-127"/>
                <a:ea typeface="맑은 고딕" pitchFamily="50" charset="-127"/>
              </a:rPr>
              <a:t>Ver 1.0</a:t>
            </a:r>
            <a:endParaRPr lang="ko-KR" altLang="en-US" sz="9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69493" y="134948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497648" y="498378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707950" y="4924209"/>
            <a:ext cx="417304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 Box 4"/>
          <p:cNvSpPr txBox="1">
            <a:spLocks noChangeArrowheads="1"/>
          </p:cNvSpPr>
          <p:nvPr/>
        </p:nvSpPr>
        <p:spPr bwMode="auto">
          <a:xfrm>
            <a:off x="677096" y="4527593"/>
            <a:ext cx="2368004" cy="22188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권한 </a:t>
            </a:r>
            <a:r>
              <a:rPr lang="en-US" altLang="ko-KR" sz="900" b="1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연구소 부서권한</a:t>
            </a:r>
          </a:p>
        </p:txBody>
      </p:sp>
      <p:sp>
        <p:nvSpPr>
          <p:cNvPr id="109" name="TextBox 29"/>
          <p:cNvSpPr txBox="1">
            <a:spLocks noChangeArrowheads="1"/>
          </p:cNvSpPr>
          <p:nvPr/>
        </p:nvSpPr>
        <p:spPr bwMode="auto">
          <a:xfrm>
            <a:off x="785680" y="4752761"/>
            <a:ext cx="97782" cy="1000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 bwMode="auto">
          <a:xfrm>
            <a:off x="929696" y="4734473"/>
            <a:ext cx="2144818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권한부여받은 사용자에게 </a:t>
            </a:r>
            <a:r>
              <a:rPr lang="en-US" altLang="ko-KR" sz="80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공유받은 문서</a:t>
            </a:r>
            <a:r>
              <a:rPr lang="en-US" altLang="ko-KR" sz="80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>
                <a:latin typeface="맑은 고딕" pitchFamily="50" charset="-127"/>
                <a:ea typeface="맑은 고딕" pitchFamily="50" charset="-127"/>
              </a:rPr>
              <a:t>제공</a:t>
            </a:r>
          </a:p>
        </p:txBody>
      </p:sp>
      <p:sp>
        <p:nvSpPr>
          <p:cNvPr id="111" name="타원 110"/>
          <p:cNvSpPr/>
          <p:nvPr/>
        </p:nvSpPr>
        <p:spPr>
          <a:xfrm>
            <a:off x="2621312" y="634722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Rectangle 260"/>
          <p:cNvSpPr>
            <a:spLocks noChangeArrowheads="1"/>
          </p:cNvSpPr>
          <p:nvPr/>
        </p:nvSpPr>
        <p:spPr bwMode="auto">
          <a:xfrm>
            <a:off x="2810921" y="6479664"/>
            <a:ext cx="360040" cy="2534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848098" y="5392833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Rectangle 260"/>
          <p:cNvSpPr>
            <a:spLocks noChangeArrowheads="1"/>
          </p:cNvSpPr>
          <p:nvPr/>
        </p:nvSpPr>
        <p:spPr bwMode="auto">
          <a:xfrm>
            <a:off x="971196" y="5482197"/>
            <a:ext cx="847460" cy="2355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 Box 4"/>
          <p:cNvSpPr txBox="1">
            <a:spLocks noChangeArrowheads="1"/>
          </p:cNvSpPr>
          <p:nvPr/>
        </p:nvSpPr>
        <p:spPr bwMode="auto">
          <a:xfrm>
            <a:off x="695384" y="4954074"/>
            <a:ext cx="2368004" cy="22188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관련문서 </a:t>
            </a:r>
            <a:r>
              <a:rPr lang="en-US" altLang="ko-KR" sz="900" b="1" smtClean="0">
                <a:latin typeface="맑은 고딕" pitchFamily="50" charset="-127"/>
                <a:ea typeface="맑은 고딕" pitchFamily="50" charset="-127"/>
              </a:rPr>
              <a:t>(3)</a:t>
            </a:r>
            <a:endParaRPr lang="ko-KR" altLang="en-US" sz="900" b="1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3" name="Picture 66" descr="회색-아쿠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76804" y="4959056"/>
            <a:ext cx="190267" cy="19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Rectangle 85"/>
          <p:cNvSpPr>
            <a:spLocks noChangeArrowheads="1"/>
          </p:cNvSpPr>
          <p:nvPr/>
        </p:nvSpPr>
        <p:spPr bwMode="auto">
          <a:xfrm>
            <a:off x="4145205" y="4970882"/>
            <a:ext cx="251923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Rectangle 85"/>
          <p:cNvSpPr>
            <a:spLocks noChangeArrowheads="1"/>
          </p:cNvSpPr>
          <p:nvPr/>
        </p:nvSpPr>
        <p:spPr bwMode="auto">
          <a:xfrm>
            <a:off x="4422189" y="4969929"/>
            <a:ext cx="251923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" name="Picture 66" descr="회색-아쿠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67660" y="4614871"/>
            <a:ext cx="190267" cy="19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68" y="5472841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68" y="5685433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68" y="5883169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5"/>
          <p:cNvSpPr>
            <a:spLocks noChangeArrowheads="1"/>
          </p:cNvSpPr>
          <p:nvPr/>
        </p:nvSpPr>
        <p:spPr bwMode="auto">
          <a:xfrm>
            <a:off x="4144214" y="4636177"/>
            <a:ext cx="530051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권한변경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6" name="그룹 19"/>
          <p:cNvGrpSpPr>
            <a:grpSpLocks/>
          </p:cNvGrpSpPr>
          <p:nvPr/>
        </p:nvGrpSpPr>
        <p:grpSpPr bwMode="auto">
          <a:xfrm>
            <a:off x="5180682" y="5083751"/>
            <a:ext cx="2097573" cy="1354138"/>
            <a:chOff x="4448944" y="2938419"/>
            <a:chExt cx="1875551" cy="1354678"/>
          </a:xfrm>
        </p:grpSpPr>
        <p:sp>
          <p:nvSpPr>
            <p:cNvPr id="105" name="AutoShape 86"/>
            <p:cNvSpPr>
              <a:spLocks noChangeArrowheads="1"/>
            </p:cNvSpPr>
            <p:nvPr/>
          </p:nvSpPr>
          <p:spPr bwMode="auto">
            <a:xfrm>
              <a:off x="4455293" y="3225872"/>
              <a:ext cx="1853856" cy="1067225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TextBox 51"/>
            <p:cNvSpPr txBox="1">
              <a:spLocks noChangeArrowheads="1"/>
            </p:cNvSpPr>
            <p:nvPr/>
          </p:nvSpPr>
          <p:spPr bwMode="auto">
            <a:xfrm>
              <a:off x="4541043" y="3330859"/>
              <a:ext cx="1783452" cy="623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수정작업을 취소하시겠습니까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? </a:t>
              </a:r>
              <a:r>
                <a:rPr lang="en-US" altLang="ko-KR" sz="900"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sz="900"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예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’ 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선택시 잠금상태가 해제됩니다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. </a:t>
              </a:r>
              <a:endParaRPr lang="ko-KR" altLang="en-US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2" name="AutoShape 86"/>
            <p:cNvSpPr>
              <a:spLocks noChangeArrowheads="1"/>
            </p:cNvSpPr>
            <p:nvPr/>
          </p:nvSpPr>
          <p:spPr bwMode="auto">
            <a:xfrm>
              <a:off x="4448944" y="2938419"/>
              <a:ext cx="1860205" cy="287453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23" name="그룹 23"/>
            <p:cNvGrpSpPr>
              <a:grpSpLocks/>
            </p:cNvGrpSpPr>
            <p:nvPr/>
          </p:nvGrpSpPr>
          <p:grpSpPr bwMode="auto">
            <a:xfrm>
              <a:off x="4999704" y="3910353"/>
              <a:ext cx="733488" cy="238220"/>
              <a:chOff x="3267377" y="5601179"/>
              <a:chExt cx="839618" cy="169922"/>
            </a:xfrm>
          </p:grpSpPr>
          <p:sp>
            <p:nvSpPr>
              <p:cNvPr id="125" name="Rectangle 85"/>
              <p:cNvSpPr>
                <a:spLocks noChangeArrowheads="1"/>
              </p:cNvSpPr>
              <p:nvPr/>
            </p:nvSpPr>
            <p:spPr bwMode="auto">
              <a:xfrm>
                <a:off x="3267377" y="5601179"/>
                <a:ext cx="328853" cy="1699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wrap="none" lIns="36000" rIns="36000" anchor="ctr"/>
              <a:lstStyle/>
              <a:p>
                <a:pPr algn="ctr">
                  <a:defRPr/>
                </a:pPr>
                <a:r>
                  <a:rPr kumimoji="0" lang="ko-KR" altLang="en-US" sz="9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예</a:t>
                </a:r>
                <a:endParaRPr kumimoji="0"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6" name="Rectangle 85"/>
              <p:cNvSpPr>
                <a:spLocks noChangeArrowheads="1"/>
              </p:cNvSpPr>
              <p:nvPr/>
            </p:nvSpPr>
            <p:spPr bwMode="auto">
              <a:xfrm>
                <a:off x="3636201" y="5601179"/>
                <a:ext cx="470794" cy="1699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 wrap="none" lIns="36000" rIns="36000" anchor="ctr"/>
              <a:lstStyle/>
              <a:p>
                <a:pPr algn="ctr">
                  <a:defRPr/>
                </a:pPr>
                <a:r>
                  <a:rPr kumimoji="0" lang="ko-KR" altLang="en-US" sz="9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아니오</a:t>
                </a:r>
                <a:endParaRPr kumimoji="0" lang="en-US" altLang="ko-KR" sz="9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24" name="TextBox 12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34001" y="3005842"/>
              <a:ext cx="133876" cy="153888"/>
            </a:xfrm>
            <a:prstGeom prst="rect">
              <a:avLst/>
            </a:prstGeom>
            <a:blipFill rotWithShape="1">
              <a:blip r:embed="rId9" cstate="print"/>
              <a:stretch>
                <a:fillRect l="-9091" r="-18182" b="-8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grpSp>
        <p:nvGrpSpPr>
          <p:cNvPr id="112" name="그룹 111"/>
          <p:cNvGrpSpPr/>
          <p:nvPr/>
        </p:nvGrpSpPr>
        <p:grpSpPr>
          <a:xfrm>
            <a:off x="2465398" y="6517582"/>
            <a:ext cx="688276" cy="179388"/>
            <a:chOff x="4488196" y="6074976"/>
            <a:chExt cx="688276" cy="179388"/>
          </a:xfrm>
        </p:grpSpPr>
        <p:sp>
          <p:nvSpPr>
            <p:cNvPr id="113" name="Rectangle 85"/>
            <p:cNvSpPr>
              <a:spLocks noChangeArrowheads="1"/>
            </p:cNvSpPr>
            <p:nvPr/>
          </p:nvSpPr>
          <p:spPr bwMode="auto">
            <a:xfrm>
              <a:off x="4488196" y="6074976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저</a:t>
              </a:r>
              <a:r>
                <a:rPr kumimoji="0" lang="ko-KR" altLang="en-US" sz="80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장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>
              <a:off x="4847860" y="6074976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120" name="AutoShape 129"/>
          <p:cNvCxnSpPr>
            <a:cxnSpLocks noChangeShapeType="1"/>
            <a:stCxn id="121" idx="3"/>
            <a:endCxn id="105" idx="1"/>
          </p:cNvCxnSpPr>
          <p:nvPr/>
        </p:nvCxnSpPr>
        <p:spPr bwMode="auto">
          <a:xfrm flipV="1">
            <a:off x="3170961" y="5904489"/>
            <a:ext cx="2016822" cy="70192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TextBox 29"/>
          <p:cNvSpPr txBox="1">
            <a:spLocks noChangeArrowheads="1"/>
          </p:cNvSpPr>
          <p:nvPr/>
        </p:nvSpPr>
        <p:spPr bwMode="auto">
          <a:xfrm>
            <a:off x="1442610" y="2547189"/>
            <a:ext cx="97782" cy="1000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 bwMode="auto">
          <a:xfrm>
            <a:off x="1596151" y="2528901"/>
            <a:ext cx="189154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상위폴더 권한변경시에도 현재 권한 유지</a:t>
            </a:r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70" y="5567895"/>
            <a:ext cx="777630" cy="125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90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문서 수정 화면 </a:t>
            </a: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관련문서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조회</a:t>
            </a: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 조회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아이콘 선택시 하단에 관련문서 상세조회 창을 표시함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 삭제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관련문서를 삭제함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문서상세조회 화면 호출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문서제목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Click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 해당 문서의 상세조회화면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Popup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띄움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21876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수정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관련문서 조회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542510" y="953725"/>
            <a:ext cx="6086475" cy="1171575"/>
            <a:chOff x="542510" y="1448780"/>
            <a:chExt cx="6086475" cy="1171575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510" y="1448780"/>
              <a:ext cx="6086475" cy="1171575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sp>
          <p:nvSpPr>
            <p:cNvPr id="25" name="타원 24"/>
            <p:cNvSpPr/>
            <p:nvPr/>
          </p:nvSpPr>
          <p:spPr>
            <a:xfrm>
              <a:off x="6258145" y="1493785"/>
              <a:ext cx="144462" cy="1444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90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9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6393160" y="1898830"/>
              <a:ext cx="144462" cy="1444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90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9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5673080" y="1763815"/>
              <a:ext cx="144462" cy="144463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90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9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515" y="2663915"/>
            <a:ext cx="6030670" cy="378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꺾인 연결선 32"/>
          <p:cNvCxnSpPr>
            <a:stCxn id="30" idx="3"/>
            <a:endCxn id="21507" idx="0"/>
          </p:cNvCxnSpPr>
          <p:nvPr/>
        </p:nvCxnSpPr>
        <p:spPr>
          <a:xfrm rot="5400000">
            <a:off x="4012619" y="982298"/>
            <a:ext cx="1271848" cy="209138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77525" y="2753925"/>
            <a:ext cx="1170130" cy="1350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smtClean="0">
                <a:solidFill>
                  <a:schemeClr val="tx1"/>
                </a:solidFill>
              </a:rPr>
              <a:t>관련문서 설정</a:t>
            </a:r>
          </a:p>
        </p:txBody>
      </p:sp>
    </p:spTree>
    <p:extLst>
      <p:ext uri="{BB962C8B-B14F-4D97-AF65-F5344CB8AC3E}">
        <p14:creationId xmlns:p14="http://schemas.microsoft.com/office/powerpoint/2010/main" val="420643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 descr="블릿1"/>
          <p:cNvSpPr>
            <a:spLocks noChangeArrowheads="1"/>
          </p:cNvSpPr>
          <p:nvPr/>
        </p:nvSpPr>
        <p:spPr bwMode="auto">
          <a:xfrm>
            <a:off x="3285404" y="2656319"/>
            <a:ext cx="3013796" cy="788843"/>
          </a:xfrm>
          <a:prstGeom prst="roundRect">
            <a:avLst>
              <a:gd name="adj" fmla="val 28241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관리</a:t>
            </a:r>
            <a:endParaRPr lang="ko-KR" altLang="ko-KR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6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폴더관리 화면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컨택스트 메뉴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폴더관리는 컨택스트 메뉴에서 수행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1)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등록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2)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수정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3)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이동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4)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삭제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5)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추가</a:t>
            </a:r>
            <a:endParaRPr lang="en-US" altLang="ko-KR" sz="80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218971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관리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84" y="885031"/>
            <a:ext cx="2289733" cy="559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타원 16"/>
          <p:cNvSpPr/>
          <p:nvPr/>
        </p:nvSpPr>
        <p:spPr>
          <a:xfrm>
            <a:off x="2345854" y="319137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499421" y="3177703"/>
            <a:ext cx="1373459" cy="1187401"/>
            <a:chOff x="4897762" y="1303387"/>
            <a:chExt cx="1373459" cy="1187401"/>
          </a:xfrm>
        </p:grpSpPr>
        <p:sp>
          <p:nvSpPr>
            <p:cNvPr id="21" name="직사각형 20"/>
            <p:cNvSpPr/>
            <p:nvPr/>
          </p:nvSpPr>
          <p:spPr>
            <a:xfrm>
              <a:off x="4897762" y="1303387"/>
              <a:ext cx="1373459" cy="1187401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폴더 등록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수정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이동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삭제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</a:p>
          </p:txBody>
        </p:sp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757" y="1357313"/>
              <a:ext cx="3429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6" y="3228417"/>
            <a:ext cx="2230494" cy="110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945" y="4554124"/>
            <a:ext cx="2273987" cy="112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60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폴더관리 화면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정보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1)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폴더명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한글 폴더명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폴더명에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특수기호 제한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￦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/, *, ?, &lt;, &gt;, : , | , “, '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2)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폴더명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영문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영문 폴더명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폴더명에 특수기호 제한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￦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/, *, ?, &lt;, &gt;, : , | , “, '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폴더경로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등록시 선택한 폴더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4)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문서저장 여부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불가능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(Default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폴더타입이 부서폴더인 경우에는 문서저장 여부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불가능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5)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여부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중지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(Default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6)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저장 문서유형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문서유형만 등록 가능</a:t>
            </a:r>
            <a:b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문서유형이 ‘모든문서’일 경우 모든 문서유형 등록이 가능함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(Default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7)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정렬순서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8)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스토리지 할당량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옵션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9)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권한변경여부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상위폴더 권한변경시에도 현재권한 유지를 체크하면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상위폴더권한이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변경되거나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다른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폴더로 이동되어도 권한을 변경하지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않음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10)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: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상위폴더의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Default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상속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75859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등록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500" y="1043735"/>
            <a:ext cx="6610350" cy="49339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35" name="타원 34"/>
          <p:cNvSpPr/>
          <p:nvPr/>
        </p:nvSpPr>
        <p:spPr>
          <a:xfrm>
            <a:off x="6528175" y="342900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3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39" y="922750"/>
            <a:ext cx="4357720" cy="34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등록 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선택</a:t>
            </a: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문서함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선택된 문서함만 표시함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등록시 다른 문서함을 선택하지 못하게 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 변경시 권한은 변경한 폴더의 권한을 상속 처리함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폴더값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Return</a:t>
            </a: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109192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등록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선택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AutoShape 86"/>
          <p:cNvSpPr>
            <a:spLocks noChangeArrowheads="1"/>
          </p:cNvSpPr>
          <p:nvPr/>
        </p:nvSpPr>
        <p:spPr bwMode="auto">
          <a:xfrm>
            <a:off x="2155410" y="1836804"/>
            <a:ext cx="3080428" cy="4328500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AutoShape 86"/>
          <p:cNvSpPr>
            <a:spLocks noChangeArrowheads="1"/>
          </p:cNvSpPr>
          <p:nvPr/>
        </p:nvSpPr>
        <p:spPr bwMode="auto">
          <a:xfrm>
            <a:off x="2144688" y="1512156"/>
            <a:ext cx="3096344" cy="324648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3577966" y="1991319"/>
            <a:ext cx="14535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98" name="직사각형 97"/>
          <p:cNvSpPr/>
          <p:nvPr/>
        </p:nvSpPr>
        <p:spPr bwMode="auto">
          <a:xfrm>
            <a:off x="2783616" y="1991319"/>
            <a:ext cx="786615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279560" y="1963887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문서함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94" y="1570911"/>
            <a:ext cx="207962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775" y="2245207"/>
            <a:ext cx="2281128" cy="32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2261272" y="2234195"/>
            <a:ext cx="2840347" cy="3409909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10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2" y="2249440"/>
            <a:ext cx="216024" cy="339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260"/>
          <p:cNvSpPr>
            <a:spLocks noChangeArrowheads="1"/>
          </p:cNvSpPr>
          <p:nvPr/>
        </p:nvSpPr>
        <p:spPr bwMode="auto">
          <a:xfrm>
            <a:off x="2864198" y="3212976"/>
            <a:ext cx="1007313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2144688" y="190724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711608" y="314052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3153721" y="575903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9" name="AutoShape 129"/>
          <p:cNvCxnSpPr>
            <a:cxnSpLocks noChangeShapeType="1"/>
            <a:stCxn id="110" idx="1"/>
            <a:endCxn id="94" idx="0"/>
          </p:cNvCxnSpPr>
          <p:nvPr/>
        </p:nvCxnSpPr>
        <p:spPr bwMode="auto">
          <a:xfrm rot="10800000" flipV="1">
            <a:off x="3692861" y="1089818"/>
            <a:ext cx="357395" cy="422338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0" name="Rectangle 260"/>
          <p:cNvSpPr>
            <a:spLocks noChangeArrowheads="1"/>
          </p:cNvSpPr>
          <p:nvPr/>
        </p:nvSpPr>
        <p:spPr bwMode="auto">
          <a:xfrm>
            <a:off x="4050255" y="968461"/>
            <a:ext cx="506130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Rectangle 85"/>
          <p:cNvSpPr>
            <a:spLocks noChangeArrowheads="1"/>
          </p:cNvSpPr>
          <p:nvPr/>
        </p:nvSpPr>
        <p:spPr bwMode="auto">
          <a:xfrm>
            <a:off x="3305941" y="5853303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Rectangle 85"/>
          <p:cNvSpPr>
            <a:spLocks noChangeArrowheads="1"/>
          </p:cNvSpPr>
          <p:nvPr/>
        </p:nvSpPr>
        <p:spPr bwMode="auto">
          <a:xfrm>
            <a:off x="3665605" y="5853303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55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7529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BOTTOM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475" y="1223755"/>
            <a:ext cx="702078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모서리가 둥근 직사각형 5"/>
          <p:cNvSpPr/>
          <p:nvPr/>
        </p:nvSpPr>
        <p:spPr>
          <a:xfrm>
            <a:off x="182470" y="1088740"/>
            <a:ext cx="2610290" cy="585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하단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 구성</a:t>
            </a:r>
          </a:p>
        </p:txBody>
      </p:sp>
      <p:sp>
        <p:nvSpPr>
          <p:cNvPr id="8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9" name="Rectangle 34"/>
          <p:cNvSpPr>
            <a:spLocks noChangeArrowheads="1"/>
          </p:cNvSpPr>
          <p:nvPr/>
        </p:nvSpPr>
        <p:spPr bwMode="auto">
          <a:xfrm>
            <a:off x="2837765" y="1819275"/>
            <a:ext cx="685233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도움말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 - HTML </a:t>
            </a:r>
            <a:r>
              <a:rPr lang="ko-KR" altLang="en-US" sz="900" smtClean="0">
                <a:solidFill>
                  <a:srgbClr val="000000"/>
                </a:solidFill>
              </a:rPr>
              <a:t>도움알을 제공한다</a:t>
            </a:r>
            <a:r>
              <a:rPr lang="en-US" altLang="ko-KR" sz="900" smtClean="0">
                <a:solidFill>
                  <a:srgbClr val="000000"/>
                </a:solidFill>
              </a:rPr>
              <a:t>.(2</a:t>
            </a:r>
            <a:r>
              <a:rPr lang="ko-KR" altLang="en-US" sz="900" smtClean="0">
                <a:solidFill>
                  <a:srgbClr val="000000"/>
                </a:solidFill>
              </a:rPr>
              <a:t>차 대상 아님</a:t>
            </a:r>
            <a:r>
              <a:rPr lang="en-US" altLang="ko-KR" sz="900" smtClean="0">
                <a:solidFill>
                  <a:srgbClr val="000000"/>
                </a:solidFill>
              </a:rPr>
              <a:t>)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- PDF </a:t>
            </a:r>
            <a:r>
              <a:rPr lang="ko-KR" altLang="en-US" sz="900" smtClean="0">
                <a:solidFill>
                  <a:srgbClr val="000000"/>
                </a:solidFill>
              </a:rPr>
              <a:t>도움알 다운로드를 제공한다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프로그램 설치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b="1">
                <a:solidFill>
                  <a:srgbClr val="000000"/>
                </a:solidFill>
              </a:rPr>
              <a:t>  </a:t>
            </a:r>
            <a:r>
              <a:rPr lang="en-US" altLang="ko-KR" sz="90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관련 설치 프로그램을 다운로드 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빠른 실행메뉴 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b="1">
                <a:solidFill>
                  <a:srgbClr val="000000"/>
                </a:solidFill>
              </a:rPr>
              <a:t>  </a:t>
            </a:r>
            <a:r>
              <a:rPr lang="en-US" altLang="ko-KR" sz="90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바로가기 메뉴를 설정한다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</a:rPr>
              <a:t>시스템관리</a:t>
            </a: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>  </a:t>
            </a:r>
            <a:r>
              <a:rPr lang="en-US" altLang="ko-KR" sz="90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관리자 페이지로 접속한다</a:t>
            </a:r>
            <a:r>
              <a:rPr lang="en-US" altLang="ko-KR" sz="900" smtClean="0">
                <a:solidFill>
                  <a:srgbClr val="000000"/>
                </a:solidFill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</a:rPr>
              <a:t>새창</a:t>
            </a:r>
            <a:r>
              <a:rPr lang="en-US" altLang="ko-KR" sz="900" smtClean="0">
                <a:solidFill>
                  <a:srgbClr val="000000"/>
                </a:solidFill>
              </a:rPr>
              <a:t>). </a:t>
            </a:r>
            <a:r>
              <a:rPr lang="ko-KR" altLang="en-US" sz="900" smtClean="0">
                <a:solidFill>
                  <a:srgbClr val="FF0000"/>
                </a:solidFill>
              </a:rPr>
              <a:t>단 권한이 있는 계정만 가능하며</a:t>
            </a:r>
            <a:r>
              <a:rPr lang="en-US" altLang="ko-KR" sz="900" smtClean="0">
                <a:solidFill>
                  <a:srgbClr val="FF0000"/>
                </a:solidFill>
              </a:rPr>
              <a:t>,</a:t>
            </a:r>
            <a:r>
              <a:rPr lang="ko-KR" altLang="en-US" sz="900" smtClean="0">
                <a:solidFill>
                  <a:srgbClr val="FF0000"/>
                </a:solidFill>
              </a:rPr>
              <a:t>노출하도록 한다</a:t>
            </a:r>
            <a:r>
              <a:rPr lang="en-US" altLang="ko-KR" sz="900" smtClean="0">
                <a:solidFill>
                  <a:srgbClr val="FF0000"/>
                </a:solidFill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>
                <a:solidFill>
                  <a:srgbClr val="3333FF"/>
                </a:solidFill>
              </a:rPr>
              <a:t>* </a:t>
            </a:r>
            <a:r>
              <a:rPr lang="ko-KR" altLang="en-US" sz="900" smtClean="0">
                <a:solidFill>
                  <a:srgbClr val="3333FF"/>
                </a:solidFill>
              </a:rPr>
              <a:t>메뉴명 앞에 아이콘을 넣자는 의견은 반영하지 않는다</a:t>
            </a:r>
            <a:r>
              <a:rPr lang="en-US" altLang="ko-KR" sz="900" smtClean="0">
                <a:solidFill>
                  <a:srgbClr val="3333FF"/>
                </a:solidFill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>
                <a:solidFill>
                  <a:srgbClr val="3333FF"/>
                </a:solidFill>
              </a:rPr>
              <a:t>* </a:t>
            </a:r>
            <a:r>
              <a:rPr lang="ko-KR" altLang="en-US" sz="900" smtClean="0">
                <a:solidFill>
                  <a:srgbClr val="3333FF"/>
                </a:solidFill>
              </a:rPr>
              <a:t>회사명</a:t>
            </a:r>
            <a:r>
              <a:rPr lang="en-US" altLang="ko-KR" sz="900" smtClean="0">
                <a:solidFill>
                  <a:srgbClr val="3333FF"/>
                </a:solidFill>
              </a:rPr>
              <a:t>(eXsoft)</a:t>
            </a:r>
            <a:r>
              <a:rPr lang="ko-KR" altLang="en-US" sz="900" smtClean="0">
                <a:solidFill>
                  <a:srgbClr val="3333FF"/>
                </a:solidFill>
              </a:rPr>
              <a:t>는 볼드나 색상을 지정하도록 한다</a:t>
            </a:r>
            <a:r>
              <a:rPr lang="en-US" altLang="ko-KR" sz="900" smtClean="0">
                <a:solidFill>
                  <a:srgbClr val="3333FF"/>
                </a:solidFill>
              </a:rPr>
              <a:t>.</a:t>
            </a:r>
            <a:endParaRPr lang="en-US" altLang="ko-KR" sz="900" smtClean="0">
              <a:solidFill>
                <a:srgbClr val="000000"/>
              </a:solidFill>
            </a:endParaRPr>
          </a:p>
        </p:txBody>
      </p:sp>
      <p:sp>
        <p:nvSpPr>
          <p:cNvPr id="10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69007" y="1152853"/>
            <a:ext cx="2764713" cy="285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78425" y="1139977"/>
            <a:ext cx="2531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user_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_.psd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3" y="797513"/>
            <a:ext cx="4391025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등록 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권한변경</a:t>
            </a: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fontAlgn="auto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 상세 조회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아이콘 선택시 화면 하단에 권한상세조회 화면 표시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 변경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시스템관리 화면 참조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1)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권한선택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선택된 권한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Display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라이오버튼을 선택하여 다른 기본권한 선택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2)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권한등록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시스템관리의 권한등록 참조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권한수정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시스템관리의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권한수정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참조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시스템관리의 권한수정 화면에서 등록자 정보를 보여줘야 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등록자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시스템관리자인 경우만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권한수정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버튼 표시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권한삭제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시스템관리의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권한삭제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참조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등록자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시스템관리자인 경우만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권한삭제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버튼 표시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051359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등록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권한변경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0" name="Rectangle 260"/>
          <p:cNvSpPr>
            <a:spLocks noChangeArrowheads="1"/>
          </p:cNvSpPr>
          <p:nvPr/>
        </p:nvSpPr>
        <p:spPr bwMode="auto">
          <a:xfrm>
            <a:off x="3735468" y="990614"/>
            <a:ext cx="308161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621424" y="87284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Rectangle 260"/>
          <p:cNvSpPr>
            <a:spLocks noChangeArrowheads="1"/>
          </p:cNvSpPr>
          <p:nvPr/>
        </p:nvSpPr>
        <p:spPr bwMode="auto">
          <a:xfrm>
            <a:off x="4026040" y="998613"/>
            <a:ext cx="644108" cy="25185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4016896" y="86369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5" name="AutoShape 129"/>
          <p:cNvCxnSpPr>
            <a:cxnSpLocks noChangeShapeType="1"/>
            <a:stCxn id="113" idx="3"/>
          </p:cNvCxnSpPr>
          <p:nvPr/>
        </p:nvCxnSpPr>
        <p:spPr bwMode="auto">
          <a:xfrm>
            <a:off x="4670148" y="1124543"/>
            <a:ext cx="376129" cy="630211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1763815"/>
            <a:ext cx="5782029" cy="479223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50" name="직사각형 49"/>
          <p:cNvSpPr/>
          <p:nvPr/>
        </p:nvSpPr>
        <p:spPr>
          <a:xfrm>
            <a:off x="362490" y="1088740"/>
            <a:ext cx="2610290" cy="180020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940" y="5069516"/>
            <a:ext cx="1068229" cy="173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2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수정 화면</a:t>
            </a: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수정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기본적으로 등록화면과 동일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하위 폴더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 권한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일괄변경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하위폴더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및 문서의 권한을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일괄변경함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단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‘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상위폴더 권한변경시에도 현재 권한 유지’ 속성이 체크되어 있는 폴더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문서는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변경 안함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endParaRPr lang="ko-KR" altLang="en-US" sz="9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863555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수정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856456"/>
            <a:ext cx="2289733" cy="559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그룹 59"/>
          <p:cNvGrpSpPr/>
          <p:nvPr/>
        </p:nvGrpSpPr>
        <p:grpSpPr>
          <a:xfrm>
            <a:off x="1114362" y="3149128"/>
            <a:ext cx="1373459" cy="1187401"/>
            <a:chOff x="4897762" y="1303387"/>
            <a:chExt cx="1373459" cy="1187401"/>
          </a:xfrm>
        </p:grpSpPr>
        <p:sp>
          <p:nvSpPr>
            <p:cNvPr id="61" name="직사각형 60"/>
            <p:cNvSpPr/>
            <p:nvPr/>
          </p:nvSpPr>
          <p:spPr>
            <a:xfrm>
              <a:off x="4897762" y="1303387"/>
              <a:ext cx="1373459" cy="1187401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폴더 등록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수정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이동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삭제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</a:p>
          </p:txBody>
        </p:sp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757" y="1357313"/>
              <a:ext cx="3429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3" name="Rectangle 260"/>
          <p:cNvSpPr>
            <a:spLocks noChangeArrowheads="1"/>
          </p:cNvSpPr>
          <p:nvPr/>
        </p:nvSpPr>
        <p:spPr bwMode="auto">
          <a:xfrm>
            <a:off x="1153577" y="3409759"/>
            <a:ext cx="1008112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AutoShape 86"/>
          <p:cNvSpPr>
            <a:spLocks noChangeArrowheads="1"/>
          </p:cNvSpPr>
          <p:nvPr/>
        </p:nvSpPr>
        <p:spPr bwMode="auto">
          <a:xfrm>
            <a:off x="2747755" y="1613164"/>
            <a:ext cx="4536058" cy="4291112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29"/>
          <p:cNvSpPr txBox="1">
            <a:spLocks noChangeArrowheads="1"/>
          </p:cNvSpPr>
          <p:nvPr/>
        </p:nvSpPr>
        <p:spPr bwMode="auto">
          <a:xfrm>
            <a:off x="3799720" y="2005695"/>
            <a:ext cx="3137494" cy="20833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문서관리 지침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2859599" y="1628800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050" b="1" smtClean="0">
                <a:latin typeface="맑은 고딕" pitchFamily="50" charset="-127"/>
                <a:ea typeface="맑은 고딕" pitchFamily="50" charset="-127"/>
              </a:rPr>
              <a:t>폴더 수정</a:t>
            </a: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826734"/>
              </p:ext>
            </p:extLst>
          </p:nvPr>
        </p:nvGraphicFramePr>
        <p:xfrm>
          <a:off x="2891350" y="1972883"/>
          <a:ext cx="4176439" cy="2630469"/>
        </p:xfrm>
        <a:graphic>
          <a:graphicData uri="http://schemas.openxmlformats.org/drawingml/2006/table">
            <a:tbl>
              <a:tblPr/>
              <a:tblGrid>
                <a:gridCol w="864071"/>
                <a:gridCol w="1080120"/>
                <a:gridCol w="856237"/>
                <a:gridCol w="1376011"/>
              </a:tblGrid>
              <a:tr h="2734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폴더명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34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폴더명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영문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폴더 경로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부서함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솔루션사업부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문서저장 여부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여부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6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 문서유형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정렬순서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34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스토리지 할당량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Gb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권한변경 여부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/>
                </a:tc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2012.12.23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/>
                </a:tc>
              </a:tr>
              <a:tr h="4185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4" name="TextBox 29"/>
          <p:cNvSpPr txBox="1">
            <a:spLocks noChangeArrowheads="1"/>
          </p:cNvSpPr>
          <p:nvPr/>
        </p:nvSpPr>
        <p:spPr bwMode="auto">
          <a:xfrm>
            <a:off x="3799720" y="2272921"/>
            <a:ext cx="3137494" cy="20833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3814594" y="2855949"/>
            <a:ext cx="463550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kumimoji="0"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능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4281319" y="2855949"/>
            <a:ext cx="155575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3814037" y="3152820"/>
            <a:ext cx="669846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모든문서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4496409" y="3152820"/>
            <a:ext cx="155575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5778652" y="2855622"/>
            <a:ext cx="463550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6245377" y="2855622"/>
            <a:ext cx="155575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04" y="3140281"/>
            <a:ext cx="451339" cy="20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직사각형 63"/>
          <p:cNvSpPr/>
          <p:nvPr/>
        </p:nvSpPr>
        <p:spPr bwMode="auto">
          <a:xfrm>
            <a:off x="3820579" y="3465055"/>
            <a:ext cx="294417" cy="18024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5.0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Rectangle 85"/>
          <p:cNvSpPr>
            <a:spLocks noChangeArrowheads="1"/>
          </p:cNvSpPr>
          <p:nvPr/>
        </p:nvSpPr>
        <p:spPr bwMode="auto">
          <a:xfrm>
            <a:off x="6628399" y="2564383"/>
            <a:ext cx="328612" cy="1793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2891325" y="4678442"/>
            <a:ext cx="2368004" cy="22188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권한 </a:t>
            </a:r>
            <a:r>
              <a:rPr lang="en-US" altLang="ko-KR" sz="900" b="1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연구소 부서권한</a:t>
            </a:r>
          </a:p>
        </p:txBody>
      </p:sp>
      <p:sp>
        <p:nvSpPr>
          <p:cNvPr id="68" name="TextBox 29"/>
          <p:cNvSpPr txBox="1">
            <a:spLocks noChangeArrowheads="1"/>
          </p:cNvSpPr>
          <p:nvPr/>
        </p:nvSpPr>
        <p:spPr bwMode="auto">
          <a:xfrm>
            <a:off x="2988335" y="5130618"/>
            <a:ext cx="97782" cy="1000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3143925" y="5112330"/>
            <a:ext cx="138178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하위 폴더</a:t>
            </a:r>
            <a:r>
              <a:rPr lang="en-US" altLang="ko-KR" sz="80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문서 권한 일괄변경</a:t>
            </a:r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0" name="Picture 66" descr="회색-아쿠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26963" y="4679224"/>
            <a:ext cx="190267" cy="19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직선 연결선 70"/>
          <p:cNvCxnSpPr/>
          <p:nvPr/>
        </p:nvCxnSpPr>
        <p:spPr>
          <a:xfrm>
            <a:off x="2894747" y="5319210"/>
            <a:ext cx="417304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29"/>
          <p:cNvSpPr txBox="1">
            <a:spLocks noChangeArrowheads="1"/>
          </p:cNvSpPr>
          <p:nvPr/>
        </p:nvSpPr>
        <p:spPr bwMode="auto">
          <a:xfrm>
            <a:off x="3809141" y="4246303"/>
            <a:ext cx="3137494" cy="27234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Rectangle 85"/>
          <p:cNvSpPr>
            <a:spLocks noChangeArrowheads="1"/>
          </p:cNvSpPr>
          <p:nvPr/>
        </p:nvSpPr>
        <p:spPr bwMode="auto">
          <a:xfrm>
            <a:off x="6446005" y="4698855"/>
            <a:ext cx="530051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권한변경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Rectangle 85"/>
          <p:cNvSpPr>
            <a:spLocks noChangeArrowheads="1"/>
          </p:cNvSpPr>
          <p:nvPr/>
        </p:nvSpPr>
        <p:spPr bwMode="auto">
          <a:xfrm>
            <a:off x="4725295" y="5589872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Rectangle 85"/>
          <p:cNvSpPr>
            <a:spLocks noChangeArrowheads="1"/>
          </p:cNvSpPr>
          <p:nvPr/>
        </p:nvSpPr>
        <p:spPr bwMode="auto">
          <a:xfrm>
            <a:off x="5084959" y="5589872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TextBox 29"/>
          <p:cNvSpPr txBox="1">
            <a:spLocks noChangeArrowheads="1"/>
          </p:cNvSpPr>
          <p:nvPr/>
        </p:nvSpPr>
        <p:spPr bwMode="auto">
          <a:xfrm>
            <a:off x="3848376" y="3756225"/>
            <a:ext cx="97782" cy="1000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 bwMode="auto">
          <a:xfrm>
            <a:off x="4001917" y="3737937"/>
            <a:ext cx="189154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상위폴더 권한변경시에도 현재 권한 유지</a:t>
            </a:r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648298" y="155726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792760" y="511148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40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이동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</a:t>
            </a: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문서함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선택된 문서함만 표시함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등록시 다른 문서함을 선택하지 못하게 함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선택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</a:t>
            </a:r>
            <a:endParaRPr lang="en-US" altLang="ko-KR" sz="9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46563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이동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AutoShape 86"/>
          <p:cNvSpPr>
            <a:spLocks noChangeArrowheads="1"/>
          </p:cNvSpPr>
          <p:nvPr/>
        </p:nvSpPr>
        <p:spPr bwMode="auto">
          <a:xfrm>
            <a:off x="2659466" y="1620780"/>
            <a:ext cx="3080428" cy="4328500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AutoShape 86"/>
          <p:cNvSpPr>
            <a:spLocks noChangeArrowheads="1"/>
          </p:cNvSpPr>
          <p:nvPr/>
        </p:nvSpPr>
        <p:spPr bwMode="auto">
          <a:xfrm>
            <a:off x="2648744" y="1296132"/>
            <a:ext cx="3096344" cy="324648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4082022" y="1775295"/>
            <a:ext cx="14535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41" name="직사각형 40"/>
          <p:cNvSpPr/>
          <p:nvPr/>
        </p:nvSpPr>
        <p:spPr bwMode="auto">
          <a:xfrm>
            <a:off x="3287672" y="1775295"/>
            <a:ext cx="786615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83616" y="1747863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문서함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550" y="1354887"/>
            <a:ext cx="207962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831" y="2029183"/>
            <a:ext cx="2281128" cy="32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2765328" y="2018171"/>
            <a:ext cx="2840347" cy="3409909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2033416"/>
            <a:ext cx="216024" cy="339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260"/>
          <p:cNvSpPr>
            <a:spLocks noChangeArrowheads="1"/>
          </p:cNvSpPr>
          <p:nvPr/>
        </p:nvSpPr>
        <p:spPr bwMode="auto">
          <a:xfrm>
            <a:off x="3368254" y="2996952"/>
            <a:ext cx="1007313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648744" y="169121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215664" y="292449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657777" y="554300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AutoShape 86"/>
          <p:cNvSpPr>
            <a:spLocks noChangeArrowheads="1"/>
          </p:cNvSpPr>
          <p:nvPr/>
        </p:nvSpPr>
        <p:spPr bwMode="auto">
          <a:xfrm>
            <a:off x="5824266" y="5752022"/>
            <a:ext cx="2093564" cy="701314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51"/>
          <p:cNvSpPr txBox="1">
            <a:spLocks noChangeArrowheads="1"/>
          </p:cNvSpPr>
          <p:nvPr/>
        </p:nvSpPr>
        <p:spPr bwMode="auto">
          <a:xfrm>
            <a:off x="5931844" y="5865293"/>
            <a:ext cx="1778279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폴더를 이동하시겠습니까</a:t>
            </a:r>
            <a:r>
              <a:rPr lang="en-US" altLang="ko-KR" sz="80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AutoShape 86"/>
          <p:cNvSpPr>
            <a:spLocks noChangeArrowheads="1"/>
          </p:cNvSpPr>
          <p:nvPr/>
        </p:nvSpPr>
        <p:spPr bwMode="auto">
          <a:xfrm>
            <a:off x="5817096" y="5506161"/>
            <a:ext cx="2100734" cy="245862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Rectangle 85"/>
          <p:cNvSpPr>
            <a:spLocks noChangeArrowheads="1"/>
          </p:cNvSpPr>
          <p:nvPr/>
        </p:nvSpPr>
        <p:spPr bwMode="auto">
          <a:xfrm>
            <a:off x="6463514" y="6131915"/>
            <a:ext cx="324430" cy="2037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 bwMode="auto">
          <a:xfrm>
            <a:off x="7786550" y="5565946"/>
            <a:ext cx="6893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9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Rectangle 85"/>
          <p:cNvSpPr>
            <a:spLocks noChangeArrowheads="1"/>
          </p:cNvSpPr>
          <p:nvPr/>
        </p:nvSpPr>
        <p:spPr bwMode="auto">
          <a:xfrm>
            <a:off x="6840699" y="6130949"/>
            <a:ext cx="324430" cy="2037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AutoShape 129"/>
          <p:cNvCxnSpPr>
            <a:cxnSpLocks noChangeShapeType="1"/>
            <a:stCxn id="76" idx="3"/>
            <a:endCxn id="68" idx="1"/>
          </p:cNvCxnSpPr>
          <p:nvPr/>
        </p:nvCxnSpPr>
        <p:spPr bwMode="auto">
          <a:xfrm>
            <a:off x="4273849" y="5725280"/>
            <a:ext cx="1550417" cy="37739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Rectangle 260"/>
          <p:cNvSpPr>
            <a:spLocks noChangeArrowheads="1"/>
          </p:cNvSpPr>
          <p:nvPr/>
        </p:nvSpPr>
        <p:spPr bwMode="auto">
          <a:xfrm>
            <a:off x="3822368" y="5603923"/>
            <a:ext cx="451481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856456"/>
            <a:ext cx="2289733" cy="559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114362" y="3149128"/>
            <a:ext cx="1373459" cy="1187401"/>
            <a:chOff x="4897762" y="1303387"/>
            <a:chExt cx="1373459" cy="1187401"/>
          </a:xfrm>
        </p:grpSpPr>
        <p:sp>
          <p:nvSpPr>
            <p:cNvPr id="79" name="직사각형 78"/>
            <p:cNvSpPr/>
            <p:nvPr/>
          </p:nvSpPr>
          <p:spPr>
            <a:xfrm>
              <a:off x="4897762" y="1303387"/>
              <a:ext cx="1373459" cy="1187401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폴더 등록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수정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이동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삭제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</a:p>
          </p:txBody>
        </p:sp>
        <p:pic>
          <p:nvPicPr>
            <p:cNvPr id="80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757" y="1357313"/>
              <a:ext cx="3429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Rectangle 260"/>
          <p:cNvSpPr>
            <a:spLocks noChangeArrowheads="1"/>
          </p:cNvSpPr>
          <p:nvPr/>
        </p:nvSpPr>
        <p:spPr bwMode="auto">
          <a:xfrm>
            <a:off x="1153577" y="3631116"/>
            <a:ext cx="1008112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78596" y="5640867"/>
            <a:ext cx="688276" cy="179388"/>
            <a:chOff x="3305941" y="5853303"/>
            <a:chExt cx="688276" cy="179388"/>
          </a:xfrm>
        </p:grpSpPr>
        <p:sp>
          <p:nvSpPr>
            <p:cNvPr id="36" name="Rectangle 85"/>
            <p:cNvSpPr>
              <a:spLocks noChangeArrowheads="1"/>
            </p:cNvSpPr>
            <p:nvPr/>
          </p:nvSpPr>
          <p:spPr bwMode="auto">
            <a:xfrm>
              <a:off x="3305941" y="5853303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1" name="Rectangle 85"/>
            <p:cNvSpPr>
              <a:spLocks noChangeArrowheads="1"/>
            </p:cNvSpPr>
            <p:nvPr/>
          </p:nvSpPr>
          <p:spPr bwMode="auto">
            <a:xfrm>
              <a:off x="3665605" y="5853303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94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</a:t>
            </a: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하위 폴더 또는 문서 존재시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문서삭제 후 사용자 휴지통에 있는 경우에도 폴더삭제는 가능함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삭제된 문서를 복원시 해당 폴더가 삭제된 경우 폴더를 선택하도록 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비활성화된 폴더가 존재시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Alert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b="1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208940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삭제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856456"/>
            <a:ext cx="2289733" cy="559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114362" y="3149128"/>
            <a:ext cx="1373459" cy="1187401"/>
            <a:chOff x="4897762" y="1303387"/>
            <a:chExt cx="1373459" cy="1187401"/>
          </a:xfrm>
        </p:grpSpPr>
        <p:sp>
          <p:nvSpPr>
            <p:cNvPr id="79" name="직사각형 78"/>
            <p:cNvSpPr/>
            <p:nvPr/>
          </p:nvSpPr>
          <p:spPr>
            <a:xfrm>
              <a:off x="4897762" y="1303387"/>
              <a:ext cx="1373459" cy="1187401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폴더 등록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수정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이동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삭제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</a:p>
          </p:txBody>
        </p:sp>
        <p:pic>
          <p:nvPicPr>
            <p:cNvPr id="8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757" y="1357313"/>
              <a:ext cx="3429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Rectangle 260"/>
          <p:cNvSpPr>
            <a:spLocks noChangeArrowheads="1"/>
          </p:cNvSpPr>
          <p:nvPr/>
        </p:nvSpPr>
        <p:spPr bwMode="auto">
          <a:xfrm>
            <a:off x="1153577" y="3856665"/>
            <a:ext cx="1008112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6" name="그룹 48"/>
          <p:cNvGrpSpPr>
            <a:grpSpLocks/>
          </p:cNvGrpSpPr>
          <p:nvPr/>
        </p:nvGrpSpPr>
        <p:grpSpPr bwMode="auto">
          <a:xfrm>
            <a:off x="3193504" y="1562572"/>
            <a:ext cx="2479576" cy="1438991"/>
            <a:chOff x="4448944" y="2938419"/>
            <a:chExt cx="1860205" cy="1439566"/>
          </a:xfrm>
        </p:grpSpPr>
        <p:sp>
          <p:nvSpPr>
            <p:cNvPr id="51" name="AutoShape 86"/>
            <p:cNvSpPr>
              <a:spLocks noChangeArrowheads="1"/>
            </p:cNvSpPr>
            <p:nvPr/>
          </p:nvSpPr>
          <p:spPr bwMode="auto">
            <a:xfrm>
              <a:off x="4455293" y="3225870"/>
              <a:ext cx="1853856" cy="1152115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TextBox 51"/>
            <p:cNvSpPr txBox="1">
              <a:spLocks noChangeArrowheads="1"/>
            </p:cNvSpPr>
            <p:nvPr/>
          </p:nvSpPr>
          <p:spPr bwMode="auto">
            <a:xfrm>
              <a:off x="4550553" y="3358302"/>
              <a:ext cx="1574670" cy="554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폴더삭제시 </a:t>
              </a:r>
              <a:r>
                <a:rPr lang="ko-KR" altLang="en-US" sz="900">
                  <a:latin typeface="맑은 고딕" pitchFamily="50" charset="-127"/>
                  <a:ea typeface="맑은 고딕" pitchFamily="50" charset="-127"/>
                </a:rPr>
                <a:t>하위 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폴더 </a:t>
              </a:r>
              <a:r>
                <a:rPr lang="ko-KR" altLang="en-US" sz="900">
                  <a:latin typeface="맑은 고딕" pitchFamily="50" charset="-127"/>
                  <a:ea typeface="맑은 고딕" pitchFamily="50" charset="-127"/>
                </a:rPr>
                <a:t>또는 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문서 </a:t>
              </a:r>
              <a:r>
                <a:rPr lang="ko-KR" altLang="en-US" sz="900">
                  <a:latin typeface="맑은 고딕" pitchFamily="50" charset="-127"/>
                  <a:ea typeface="맑은 고딕" pitchFamily="50" charset="-127"/>
                </a:rPr>
                <a:t>존재하면 삭제할 수 없습니다</a:t>
              </a:r>
              <a:r>
                <a:rPr lang="en-US" altLang="ko-KR" sz="900">
                  <a:latin typeface="맑은 고딕" pitchFamily="50" charset="-127"/>
                  <a:ea typeface="맑은 고딕" pitchFamily="50" charset="-127"/>
                </a:rPr>
                <a:t>. </a:t>
              </a:r>
            </a:p>
            <a:p>
              <a:pPr eaLnBrk="1" hangingPunct="1"/>
              <a:r>
                <a:rPr lang="ko-KR" altLang="en-US" sz="900">
                  <a:latin typeface="맑은 고딕" pitchFamily="50" charset="-127"/>
                  <a:ea typeface="맑은 고딕" pitchFamily="50" charset="-127"/>
                </a:rPr>
                <a:t>하위 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폴더 </a:t>
              </a:r>
              <a:r>
                <a:rPr lang="ko-KR" altLang="en-US" sz="900">
                  <a:latin typeface="맑은 고딕" pitchFamily="50" charset="-127"/>
                  <a:ea typeface="맑은 고딕" pitchFamily="50" charset="-127"/>
                </a:rPr>
                <a:t>및 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문서를 </a:t>
              </a:r>
              <a:r>
                <a:rPr lang="ko-KR" altLang="en-US" sz="900">
                  <a:latin typeface="맑은 고딕" pitchFamily="50" charset="-127"/>
                  <a:ea typeface="맑은 고딕" pitchFamily="50" charset="-127"/>
                </a:rPr>
                <a:t>확인하시기 바랍니다</a:t>
              </a:r>
              <a:r>
                <a:rPr lang="en-US" altLang="ko-KR" sz="900">
                  <a:latin typeface="맑은 고딕" pitchFamily="50" charset="-127"/>
                  <a:ea typeface="맑은 고딕" pitchFamily="50" charset="-127"/>
                </a:rPr>
                <a:t>.</a:t>
              </a:r>
            </a:p>
          </p:txBody>
        </p:sp>
        <p:sp>
          <p:nvSpPr>
            <p:cNvPr id="53" name="AutoShape 86"/>
            <p:cNvSpPr>
              <a:spLocks noChangeArrowheads="1"/>
            </p:cNvSpPr>
            <p:nvPr/>
          </p:nvSpPr>
          <p:spPr bwMode="auto">
            <a:xfrm>
              <a:off x="4448944" y="2938419"/>
              <a:ext cx="1860205" cy="28745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34001" y="3005842"/>
              <a:ext cx="133876" cy="153888"/>
            </a:xfrm>
            <a:prstGeom prst="rect">
              <a:avLst/>
            </a:prstGeom>
            <a:blipFill rotWithShape="1">
              <a:blip r:embed="rId4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58" name="타원 57"/>
          <p:cNvSpPr/>
          <p:nvPr/>
        </p:nvSpPr>
        <p:spPr>
          <a:xfrm>
            <a:off x="3125368" y="148478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48"/>
          <p:cNvGrpSpPr>
            <a:grpSpLocks/>
          </p:cNvGrpSpPr>
          <p:nvPr/>
        </p:nvGrpSpPr>
        <p:grpSpPr bwMode="auto">
          <a:xfrm>
            <a:off x="3254844" y="4988647"/>
            <a:ext cx="2479576" cy="1106956"/>
            <a:chOff x="4448944" y="2938419"/>
            <a:chExt cx="1860205" cy="1107398"/>
          </a:xfrm>
        </p:grpSpPr>
        <p:sp>
          <p:nvSpPr>
            <p:cNvPr id="60" name="AutoShape 86"/>
            <p:cNvSpPr>
              <a:spLocks noChangeArrowheads="1"/>
            </p:cNvSpPr>
            <p:nvPr/>
          </p:nvSpPr>
          <p:spPr bwMode="auto">
            <a:xfrm>
              <a:off x="4455293" y="3225870"/>
              <a:ext cx="1853856" cy="819947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TextBox 51"/>
            <p:cNvSpPr txBox="1">
              <a:spLocks noChangeArrowheads="1"/>
            </p:cNvSpPr>
            <p:nvPr/>
          </p:nvSpPr>
          <p:spPr bwMode="auto">
            <a:xfrm>
              <a:off x="4550553" y="3358302"/>
              <a:ext cx="1574670" cy="1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삭제하시겠습니까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2" name="AutoShape 86"/>
            <p:cNvSpPr>
              <a:spLocks noChangeArrowheads="1"/>
            </p:cNvSpPr>
            <p:nvPr/>
          </p:nvSpPr>
          <p:spPr bwMode="auto">
            <a:xfrm>
              <a:off x="4448944" y="2938419"/>
              <a:ext cx="1860205" cy="28745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TextBox 6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34001" y="3005842"/>
              <a:ext cx="133876" cy="153888"/>
            </a:xfrm>
            <a:prstGeom prst="rect">
              <a:avLst/>
            </a:prstGeom>
            <a:blipFill rotWithShape="1">
              <a:blip r:embed="rId4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67" name="타원 66"/>
          <p:cNvSpPr/>
          <p:nvPr/>
        </p:nvSpPr>
        <p:spPr>
          <a:xfrm>
            <a:off x="3186708" y="491085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48"/>
          <p:cNvGrpSpPr>
            <a:grpSpLocks/>
          </p:cNvGrpSpPr>
          <p:nvPr/>
        </p:nvGrpSpPr>
        <p:grpSpPr bwMode="auto">
          <a:xfrm>
            <a:off x="3193504" y="3200872"/>
            <a:ext cx="2479576" cy="1438991"/>
            <a:chOff x="4448944" y="2938419"/>
            <a:chExt cx="1860205" cy="1439566"/>
          </a:xfrm>
        </p:grpSpPr>
        <p:sp>
          <p:nvSpPr>
            <p:cNvPr id="29" name="AutoShape 86"/>
            <p:cNvSpPr>
              <a:spLocks noChangeArrowheads="1"/>
            </p:cNvSpPr>
            <p:nvPr/>
          </p:nvSpPr>
          <p:spPr bwMode="auto">
            <a:xfrm>
              <a:off x="4455293" y="3225870"/>
              <a:ext cx="1853856" cy="1152115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TextBox 29"/>
            <p:cNvSpPr txBox="1">
              <a:spLocks noChangeArrowheads="1"/>
            </p:cNvSpPr>
            <p:nvPr/>
          </p:nvSpPr>
          <p:spPr bwMode="auto">
            <a:xfrm>
              <a:off x="4550553" y="3358302"/>
              <a:ext cx="1574670" cy="277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비활성화된 폴더가 존재합니다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 확인하시기 바랍니다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. 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AutoShape 86"/>
            <p:cNvSpPr>
              <a:spLocks noChangeArrowheads="1"/>
            </p:cNvSpPr>
            <p:nvPr/>
          </p:nvSpPr>
          <p:spPr bwMode="auto">
            <a:xfrm>
              <a:off x="4448944" y="2938419"/>
              <a:ext cx="1860205" cy="28745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34001" y="3005842"/>
              <a:ext cx="133876" cy="153888"/>
            </a:xfrm>
            <a:prstGeom prst="rect">
              <a:avLst/>
            </a:prstGeom>
            <a:blipFill rotWithShape="1">
              <a:blip r:embed="rId4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34" name="타원 33"/>
          <p:cNvSpPr/>
          <p:nvPr/>
        </p:nvSpPr>
        <p:spPr>
          <a:xfrm>
            <a:off x="3125368" y="312308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4229577" y="5797885"/>
            <a:ext cx="688276" cy="179388"/>
            <a:chOff x="3305941" y="5853303"/>
            <a:chExt cx="688276" cy="179388"/>
          </a:xfrm>
        </p:grpSpPr>
        <p:sp>
          <p:nvSpPr>
            <p:cNvPr id="37" name="Rectangle 85"/>
            <p:cNvSpPr>
              <a:spLocks noChangeArrowheads="1"/>
            </p:cNvSpPr>
            <p:nvPr/>
          </p:nvSpPr>
          <p:spPr bwMode="auto">
            <a:xfrm>
              <a:off x="3305941" y="5853303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8" name="Rectangle 85"/>
            <p:cNvSpPr>
              <a:spLocks noChangeArrowheads="1"/>
            </p:cNvSpPr>
            <p:nvPr/>
          </p:nvSpPr>
          <p:spPr bwMode="auto">
            <a:xfrm>
              <a:off x="3665605" y="5853303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9" name="Rectangle 85"/>
          <p:cNvSpPr>
            <a:spLocks noChangeArrowheads="1"/>
          </p:cNvSpPr>
          <p:nvPr/>
        </p:nvSpPr>
        <p:spPr bwMode="auto">
          <a:xfrm>
            <a:off x="4220341" y="2703703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Rectangle 85"/>
          <p:cNvSpPr>
            <a:spLocks noChangeArrowheads="1"/>
          </p:cNvSpPr>
          <p:nvPr/>
        </p:nvSpPr>
        <p:spPr bwMode="auto">
          <a:xfrm>
            <a:off x="4261904" y="4287740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45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추가 화면</a:t>
            </a: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선택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Popup</a:t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즐겨찾기에 추가할 폴더 선택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하위폴더 즐겨찾기 포함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즐겨찾기하고자 하는 폴더의 하위폴더가 존재할 경우 하위폴더도 즐겨찾기에 함께 추가함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권한이 있는 폴더만 추가함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 같은 폴더에 즐겨찾기로 추가된 폴더일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경우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272983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즐겨찾기 추가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856456"/>
            <a:ext cx="2289733" cy="5590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1114362" y="3149128"/>
            <a:ext cx="1373459" cy="1187401"/>
            <a:chOff x="4897762" y="1303387"/>
            <a:chExt cx="1373459" cy="1187401"/>
          </a:xfrm>
        </p:grpSpPr>
        <p:sp>
          <p:nvSpPr>
            <p:cNvPr id="79" name="직사각형 78"/>
            <p:cNvSpPr/>
            <p:nvPr/>
          </p:nvSpPr>
          <p:spPr>
            <a:xfrm>
              <a:off x="4897762" y="1303387"/>
              <a:ext cx="1373459" cy="1187401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8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폴더 등록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수정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이동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삭제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</a:t>
              </a: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</a:p>
          </p:txBody>
        </p:sp>
        <p:pic>
          <p:nvPicPr>
            <p:cNvPr id="8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757" y="1357313"/>
              <a:ext cx="342900" cy="1133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Rectangle 260"/>
          <p:cNvSpPr>
            <a:spLocks noChangeArrowheads="1"/>
          </p:cNvSpPr>
          <p:nvPr/>
        </p:nvSpPr>
        <p:spPr bwMode="auto">
          <a:xfrm>
            <a:off x="1153576" y="4101264"/>
            <a:ext cx="1207135" cy="25431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707879" y="5223756"/>
            <a:ext cx="2100734" cy="947175"/>
            <a:chOff x="3625552" y="3186140"/>
            <a:chExt cx="2100734" cy="947175"/>
          </a:xfrm>
        </p:grpSpPr>
        <p:cxnSp>
          <p:nvCxnSpPr>
            <p:cNvPr id="38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AutoShape 86"/>
            <p:cNvSpPr>
              <a:spLocks noChangeArrowheads="1"/>
            </p:cNvSpPr>
            <p:nvPr/>
          </p:nvSpPr>
          <p:spPr bwMode="auto">
            <a:xfrm>
              <a:off x="3632722" y="3432001"/>
              <a:ext cx="2093564" cy="701314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이미 즐겨찾기에 추가된 폴더입니다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 bwMode="auto">
            <a:xfrm>
              <a:off x="5595006" y="3245925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5" name="타원 44"/>
          <p:cNvSpPr/>
          <p:nvPr/>
        </p:nvSpPr>
        <p:spPr>
          <a:xfrm>
            <a:off x="4591295" y="516237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AutoShape 86"/>
          <p:cNvSpPr>
            <a:spLocks noChangeArrowheads="1"/>
          </p:cNvSpPr>
          <p:nvPr/>
        </p:nvSpPr>
        <p:spPr bwMode="auto">
          <a:xfrm>
            <a:off x="3088242" y="1527555"/>
            <a:ext cx="2158022" cy="3404664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AutoShape 86"/>
          <p:cNvSpPr>
            <a:spLocks noChangeArrowheads="1"/>
          </p:cNvSpPr>
          <p:nvPr/>
        </p:nvSpPr>
        <p:spPr bwMode="auto">
          <a:xfrm>
            <a:off x="3079778" y="1240220"/>
            <a:ext cx="2164254" cy="287337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선택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 Box 27"/>
          <p:cNvSpPr txBox="1">
            <a:spLocks noChangeArrowheads="1"/>
          </p:cNvSpPr>
          <p:nvPr/>
        </p:nvSpPr>
        <p:spPr bwMode="auto">
          <a:xfrm>
            <a:off x="3498616" y="1941942"/>
            <a:ext cx="41036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endParaRPr lang="ko-KR" altLang="en-US" sz="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Picture 61" descr="FN_031"/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055" y="1948029"/>
            <a:ext cx="153937" cy="1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3679721" y="2302058"/>
            <a:ext cx="590071" cy="156451"/>
            <a:chOff x="2966723" y="2917255"/>
            <a:chExt cx="590071" cy="156451"/>
          </a:xfrm>
        </p:grpSpPr>
        <p:pic>
          <p:nvPicPr>
            <p:cNvPr id="66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제품동향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679721" y="2987860"/>
            <a:ext cx="384886" cy="168843"/>
            <a:chOff x="2966723" y="3088707"/>
            <a:chExt cx="384886" cy="168843"/>
          </a:xfrm>
        </p:grpSpPr>
        <p:pic>
          <p:nvPicPr>
            <p:cNvPr id="69" name="Picture 2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205184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경리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489091" y="2147194"/>
            <a:ext cx="590071" cy="156451"/>
            <a:chOff x="2966723" y="2917255"/>
            <a:chExt cx="590071" cy="156451"/>
          </a:xfrm>
        </p:grpSpPr>
        <p:pic>
          <p:nvPicPr>
            <p:cNvPr id="72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회계관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679721" y="3183127"/>
            <a:ext cx="590071" cy="168843"/>
            <a:chOff x="2966723" y="3088707"/>
            <a:chExt cx="590071" cy="168843"/>
          </a:xfrm>
        </p:grpSpPr>
        <p:pic>
          <p:nvPicPr>
            <p:cNvPr id="75" name="Picture 2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지출관리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3648554" y="3586393"/>
            <a:ext cx="590071" cy="156451"/>
            <a:chOff x="2966723" y="2917255"/>
            <a:chExt cx="590071" cy="156451"/>
          </a:xfrm>
        </p:grpSpPr>
        <p:pic>
          <p:nvPicPr>
            <p:cNvPr id="83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제품기획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648554" y="3757845"/>
            <a:ext cx="384886" cy="168843"/>
            <a:chOff x="2966723" y="3088707"/>
            <a:chExt cx="384886" cy="168843"/>
          </a:xfrm>
        </p:grpSpPr>
        <p:pic>
          <p:nvPicPr>
            <p:cNvPr id="86" name="Picture 2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205184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493838" y="3406127"/>
            <a:ext cx="590071" cy="156451"/>
            <a:chOff x="2966723" y="2917255"/>
            <a:chExt cx="590071" cy="156451"/>
          </a:xfrm>
        </p:grpSpPr>
        <p:pic>
          <p:nvPicPr>
            <p:cNvPr id="89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제품개발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3648554" y="3953112"/>
            <a:ext cx="487479" cy="168843"/>
            <a:chOff x="2966723" y="3088707"/>
            <a:chExt cx="487479" cy="168843"/>
          </a:xfrm>
        </p:grpSpPr>
        <p:pic>
          <p:nvPicPr>
            <p:cNvPr id="92" name="Picture 2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307777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3800954" y="4105512"/>
            <a:ext cx="692663" cy="168843"/>
            <a:chOff x="2966723" y="3088707"/>
            <a:chExt cx="692663" cy="168843"/>
          </a:xfrm>
        </p:grpSpPr>
        <p:pic>
          <p:nvPicPr>
            <p:cNvPr id="95" name="Picture 2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512961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주간보고서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3800954" y="4296012"/>
            <a:ext cx="692663" cy="168843"/>
            <a:chOff x="2966723" y="3088707"/>
            <a:chExt cx="692663" cy="168843"/>
          </a:xfrm>
        </p:grpSpPr>
        <p:pic>
          <p:nvPicPr>
            <p:cNvPr id="98" name="Picture 2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512961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월간보고서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859423" y="2460530"/>
            <a:ext cx="590071" cy="156451"/>
            <a:chOff x="2966723" y="2917255"/>
            <a:chExt cx="590071" cy="156451"/>
          </a:xfrm>
        </p:grpSpPr>
        <p:pic>
          <p:nvPicPr>
            <p:cNvPr id="101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최신기술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3859423" y="2632436"/>
            <a:ext cx="590071" cy="156451"/>
            <a:chOff x="2966723" y="2917255"/>
            <a:chExt cx="590071" cy="156451"/>
          </a:xfrm>
        </p:grpSpPr>
        <p:pic>
          <p:nvPicPr>
            <p:cNvPr id="104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기술동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</a:t>
              </a: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3859423" y="2804343"/>
            <a:ext cx="590071" cy="168843"/>
            <a:chOff x="2966723" y="3088707"/>
            <a:chExt cx="590071" cy="168843"/>
          </a:xfrm>
        </p:grpSpPr>
        <p:pic>
          <p:nvPicPr>
            <p:cNvPr id="107" name="Picture 2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타사사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례</a:t>
              </a:r>
            </a:p>
          </p:txBody>
        </p:sp>
      </p:grpSp>
      <p:sp>
        <p:nvSpPr>
          <p:cNvPr id="109" name="직사각형 108"/>
          <p:cNvSpPr/>
          <p:nvPr/>
        </p:nvSpPr>
        <p:spPr>
          <a:xfrm>
            <a:off x="3181469" y="1895405"/>
            <a:ext cx="1935486" cy="2686873"/>
          </a:xfrm>
          <a:prstGeom prst="rect">
            <a:avLst/>
          </a:prstGeom>
          <a:noFill/>
          <a:ln w="12700" cap="sq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cxnSp>
        <p:nvCxnSpPr>
          <p:cNvPr id="110" name="AutoShape 48"/>
          <p:cNvCxnSpPr>
            <a:cxnSpLocks noChangeShapeType="1"/>
            <a:stCxn id="72" idx="2"/>
            <a:endCxn id="66" idx="1"/>
          </p:cNvCxnSpPr>
          <p:nvPr/>
        </p:nvCxnSpPr>
        <p:spPr bwMode="auto">
          <a:xfrm rot="16200000" flipH="1">
            <a:off x="3580169" y="2284575"/>
            <a:ext cx="80483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1" name="AutoShape 48"/>
          <p:cNvCxnSpPr>
            <a:cxnSpLocks noChangeShapeType="1"/>
            <a:stCxn id="72" idx="2"/>
            <a:endCxn id="69" idx="1"/>
          </p:cNvCxnSpPr>
          <p:nvPr/>
        </p:nvCxnSpPr>
        <p:spPr bwMode="auto">
          <a:xfrm rot="16200000" flipH="1">
            <a:off x="3236092" y="2628652"/>
            <a:ext cx="768637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" name="AutoShape 48"/>
          <p:cNvCxnSpPr>
            <a:cxnSpLocks noChangeShapeType="1"/>
            <a:stCxn id="72" idx="2"/>
            <a:endCxn id="75" idx="1"/>
          </p:cNvCxnSpPr>
          <p:nvPr/>
        </p:nvCxnSpPr>
        <p:spPr bwMode="auto">
          <a:xfrm rot="16200000" flipH="1">
            <a:off x="3138458" y="2726286"/>
            <a:ext cx="963904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3" name="AutoShape 48"/>
          <p:cNvCxnSpPr>
            <a:cxnSpLocks noChangeShapeType="1"/>
            <a:stCxn id="89" idx="2"/>
            <a:endCxn id="83" idx="1"/>
          </p:cNvCxnSpPr>
          <p:nvPr/>
        </p:nvCxnSpPr>
        <p:spPr bwMode="auto">
          <a:xfrm rot="16200000" flipH="1">
            <a:off x="3554258" y="3574166"/>
            <a:ext cx="105885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4" name="AutoShape 48"/>
          <p:cNvCxnSpPr>
            <a:cxnSpLocks noChangeShapeType="1"/>
            <a:stCxn id="89" idx="2"/>
            <a:endCxn id="86" idx="1"/>
          </p:cNvCxnSpPr>
          <p:nvPr/>
        </p:nvCxnSpPr>
        <p:spPr bwMode="auto">
          <a:xfrm rot="16200000" flipH="1">
            <a:off x="3467356" y="3661068"/>
            <a:ext cx="279689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5" name="AutoShape 48"/>
          <p:cNvCxnSpPr>
            <a:cxnSpLocks noChangeShapeType="1"/>
            <a:stCxn id="89" idx="2"/>
            <a:endCxn id="92" idx="1"/>
          </p:cNvCxnSpPr>
          <p:nvPr/>
        </p:nvCxnSpPr>
        <p:spPr bwMode="auto">
          <a:xfrm rot="16200000" flipH="1">
            <a:off x="3369722" y="3758702"/>
            <a:ext cx="474956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6" name="AutoShape 48"/>
          <p:cNvCxnSpPr>
            <a:cxnSpLocks noChangeShapeType="1"/>
            <a:stCxn id="92" idx="2"/>
            <a:endCxn id="98" idx="1"/>
          </p:cNvCxnSpPr>
          <p:nvPr/>
        </p:nvCxnSpPr>
        <p:spPr bwMode="auto">
          <a:xfrm rot="16200000" flipH="1">
            <a:off x="3637125" y="4216604"/>
            <a:ext cx="258479" cy="69180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7" name="AutoShape 48"/>
          <p:cNvCxnSpPr>
            <a:cxnSpLocks noChangeShapeType="1"/>
            <a:stCxn id="92" idx="2"/>
            <a:endCxn id="95" idx="1"/>
          </p:cNvCxnSpPr>
          <p:nvPr/>
        </p:nvCxnSpPr>
        <p:spPr bwMode="auto">
          <a:xfrm rot="16200000" flipH="1">
            <a:off x="3732375" y="4121354"/>
            <a:ext cx="67979" cy="69180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8" name="AutoShape 48"/>
          <p:cNvCxnSpPr>
            <a:cxnSpLocks noChangeShapeType="1"/>
            <a:stCxn id="66" idx="2"/>
            <a:endCxn id="101" idx="1"/>
          </p:cNvCxnSpPr>
          <p:nvPr/>
        </p:nvCxnSpPr>
        <p:spPr bwMode="auto">
          <a:xfrm rot="16200000" flipH="1">
            <a:off x="3763531" y="2446707"/>
            <a:ext cx="84091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9" name="AutoShape 48"/>
          <p:cNvCxnSpPr>
            <a:cxnSpLocks noChangeShapeType="1"/>
            <a:stCxn id="66" idx="2"/>
            <a:endCxn id="104" idx="1"/>
          </p:cNvCxnSpPr>
          <p:nvPr/>
        </p:nvCxnSpPr>
        <p:spPr bwMode="auto">
          <a:xfrm rot="16200000" flipH="1">
            <a:off x="3677578" y="2532660"/>
            <a:ext cx="255997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0" name="AutoShape 48"/>
          <p:cNvCxnSpPr>
            <a:cxnSpLocks noChangeShapeType="1"/>
            <a:stCxn id="66" idx="2"/>
            <a:endCxn id="107" idx="1"/>
          </p:cNvCxnSpPr>
          <p:nvPr/>
        </p:nvCxnSpPr>
        <p:spPr bwMode="auto">
          <a:xfrm rot="16200000" flipH="1">
            <a:off x="3590448" y="2619790"/>
            <a:ext cx="430256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1" name="AutoShape 48"/>
          <p:cNvCxnSpPr>
            <a:cxnSpLocks noChangeShapeType="1"/>
            <a:stCxn id="64" idx="2"/>
            <a:endCxn id="72" idx="1"/>
          </p:cNvCxnSpPr>
          <p:nvPr/>
        </p:nvCxnSpPr>
        <p:spPr bwMode="auto">
          <a:xfrm rot="16200000" flipH="1">
            <a:off x="3364552" y="2104725"/>
            <a:ext cx="137010" cy="112067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2" name="AutoShape 48"/>
          <p:cNvCxnSpPr>
            <a:cxnSpLocks noChangeShapeType="1"/>
            <a:stCxn id="64" idx="2"/>
            <a:endCxn id="89" idx="1"/>
          </p:cNvCxnSpPr>
          <p:nvPr/>
        </p:nvCxnSpPr>
        <p:spPr bwMode="auto">
          <a:xfrm rot="16200000" flipH="1">
            <a:off x="2737460" y="2731818"/>
            <a:ext cx="1395943" cy="11681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3" name="타원 122"/>
          <p:cNvSpPr/>
          <p:nvPr/>
        </p:nvSpPr>
        <p:spPr>
          <a:xfrm>
            <a:off x="3016011" y="112989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29"/>
          <p:cNvSpPr txBox="1">
            <a:spLocks noChangeArrowheads="1"/>
          </p:cNvSpPr>
          <p:nvPr/>
        </p:nvSpPr>
        <p:spPr bwMode="auto">
          <a:xfrm>
            <a:off x="3859423" y="1739495"/>
            <a:ext cx="97782" cy="1000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4003439" y="1721207"/>
            <a:ext cx="109966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>
              <a:defRPr/>
            </a:pPr>
            <a:r>
              <a:rPr lang="ko-KR" altLang="en-US" sz="800" b="1" smtClean="0">
                <a:latin typeface="맑은 고딕" pitchFamily="50" charset="-127"/>
                <a:ea typeface="맑은 고딕" pitchFamily="50" charset="-127"/>
              </a:rPr>
              <a:t>하위폴더 즐겨찾기 포함</a:t>
            </a:r>
            <a:endParaRPr lang="ko-KR" altLang="en-US" sz="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3728723" y="162184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7" name="그룹 126"/>
          <p:cNvGrpSpPr/>
          <p:nvPr/>
        </p:nvGrpSpPr>
        <p:grpSpPr>
          <a:xfrm>
            <a:off x="3786231" y="4652576"/>
            <a:ext cx="688276" cy="179388"/>
            <a:chOff x="3305941" y="5853303"/>
            <a:chExt cx="688276" cy="179388"/>
          </a:xfrm>
        </p:grpSpPr>
        <p:sp>
          <p:nvSpPr>
            <p:cNvPr id="128" name="Rectangle 85"/>
            <p:cNvSpPr>
              <a:spLocks noChangeArrowheads="1"/>
            </p:cNvSpPr>
            <p:nvPr/>
          </p:nvSpPr>
          <p:spPr bwMode="auto">
            <a:xfrm>
              <a:off x="3305941" y="5853303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9" name="Rectangle 85"/>
            <p:cNvSpPr>
              <a:spLocks noChangeArrowheads="1"/>
            </p:cNvSpPr>
            <p:nvPr/>
          </p:nvSpPr>
          <p:spPr bwMode="auto">
            <a:xfrm>
              <a:off x="3665605" y="5853303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0" name="Rectangle 85"/>
          <p:cNvSpPr>
            <a:spLocks noChangeArrowheads="1"/>
          </p:cNvSpPr>
          <p:nvPr/>
        </p:nvSpPr>
        <p:spPr bwMode="auto">
          <a:xfrm>
            <a:off x="5536523" y="5876395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2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 descr="블릿1"/>
          <p:cNvSpPr>
            <a:spLocks noChangeArrowheads="1"/>
          </p:cNvSpPr>
          <p:nvPr/>
        </p:nvSpPr>
        <p:spPr bwMode="auto">
          <a:xfrm>
            <a:off x="3285404" y="2656319"/>
            <a:ext cx="3013796" cy="788843"/>
          </a:xfrm>
          <a:prstGeom prst="roundRect">
            <a:avLst>
              <a:gd name="adj" fmla="val 28241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ko-KR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812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8367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51" name="직선 연결선 150"/>
          <p:cNvCxnSpPr/>
          <p:nvPr/>
        </p:nvCxnSpPr>
        <p:spPr>
          <a:xfrm>
            <a:off x="2216696" y="189740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72" y="1931898"/>
            <a:ext cx="261424" cy="25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" name="직사각형 154"/>
          <p:cNvSpPr/>
          <p:nvPr/>
        </p:nvSpPr>
        <p:spPr>
          <a:xfrm>
            <a:off x="2864768" y="1977559"/>
            <a:ext cx="1152128" cy="18309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6" name="직선 연결선 155"/>
          <p:cNvCxnSpPr/>
          <p:nvPr/>
        </p:nvCxnSpPr>
        <p:spPr>
          <a:xfrm>
            <a:off x="2225840" y="2201642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/>
          <p:cNvSpPr/>
          <p:nvPr/>
        </p:nvSpPr>
        <p:spPr bwMode="auto">
          <a:xfrm>
            <a:off x="2692560" y="1970804"/>
            <a:ext cx="14535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58" name="직사각형 157"/>
          <p:cNvSpPr/>
          <p:nvPr/>
        </p:nvSpPr>
        <p:spPr bwMode="auto">
          <a:xfrm>
            <a:off x="2293750" y="1970804"/>
            <a:ext cx="393307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kumimoji="0"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0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80" y="1691664"/>
            <a:ext cx="1238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" name="TextBox 29"/>
          <p:cNvSpPr txBox="1">
            <a:spLocks noChangeArrowheads="1"/>
          </p:cNvSpPr>
          <p:nvPr/>
        </p:nvSpPr>
        <p:spPr bwMode="auto">
          <a:xfrm>
            <a:off x="2358490" y="2589432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2" name="TextBox 29"/>
          <p:cNvSpPr txBox="1">
            <a:spLocks noChangeArrowheads="1"/>
          </p:cNvSpPr>
          <p:nvPr/>
        </p:nvSpPr>
        <p:spPr bwMode="auto">
          <a:xfrm>
            <a:off x="2358490" y="2848194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3" name="TextBox 29"/>
          <p:cNvSpPr txBox="1">
            <a:spLocks noChangeArrowheads="1"/>
          </p:cNvSpPr>
          <p:nvPr/>
        </p:nvSpPr>
        <p:spPr bwMode="auto">
          <a:xfrm>
            <a:off x="2358490" y="3107043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7" name="TextBox 29"/>
          <p:cNvSpPr txBox="1">
            <a:spLocks noChangeArrowheads="1"/>
          </p:cNvSpPr>
          <p:nvPr/>
        </p:nvSpPr>
        <p:spPr bwMode="auto">
          <a:xfrm>
            <a:off x="2358490" y="3365892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8" name="TextBox 29"/>
          <p:cNvSpPr txBox="1">
            <a:spLocks noChangeArrowheads="1"/>
          </p:cNvSpPr>
          <p:nvPr/>
        </p:nvSpPr>
        <p:spPr bwMode="auto">
          <a:xfrm>
            <a:off x="2358490" y="3624740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2" name="TextBox 29"/>
          <p:cNvSpPr txBox="1">
            <a:spLocks noChangeArrowheads="1"/>
          </p:cNvSpPr>
          <p:nvPr/>
        </p:nvSpPr>
        <p:spPr bwMode="auto">
          <a:xfrm>
            <a:off x="2358490" y="3883588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498825"/>
              </p:ext>
            </p:extLst>
          </p:nvPr>
        </p:nvGraphicFramePr>
        <p:xfrm>
          <a:off x="2297847" y="2543394"/>
          <a:ext cx="7425969" cy="2829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05"/>
                <a:gridCol w="2678798"/>
                <a:gridCol w="639031"/>
                <a:gridCol w="456984"/>
                <a:gridCol w="419700"/>
                <a:gridCol w="491491"/>
                <a:gridCol w="576064"/>
                <a:gridCol w="648072"/>
                <a:gridCol w="720080"/>
                <a:gridCol w="522344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관련문서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등록자△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등록일▽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잠금▽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자재 업무매뉴얼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및 보인 기술서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설계서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구성도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 보고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김은희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 코드 정의서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박명길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 보고서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KiCo Off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김은희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 계획서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4" name="TextBox 29"/>
          <p:cNvSpPr txBox="1">
            <a:spLocks noChangeArrowheads="1"/>
          </p:cNvSpPr>
          <p:nvPr/>
        </p:nvSpPr>
        <p:spPr bwMode="auto">
          <a:xfrm>
            <a:off x="2356903" y="2592607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9" name="TextBox 29"/>
          <p:cNvSpPr txBox="1">
            <a:spLocks noChangeArrowheads="1"/>
          </p:cNvSpPr>
          <p:nvPr/>
        </p:nvSpPr>
        <p:spPr bwMode="auto">
          <a:xfrm>
            <a:off x="6446880" y="2817523"/>
            <a:ext cx="241200" cy="149733"/>
          </a:xfrm>
          <a:prstGeom prst="round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0" tIns="0" rIns="0" bIns="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endParaRPr lang="ko-KR" altLang="en-US" sz="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0" name="TextBox 29"/>
          <p:cNvSpPr txBox="1">
            <a:spLocks noChangeArrowheads="1"/>
          </p:cNvSpPr>
          <p:nvPr/>
        </p:nvSpPr>
        <p:spPr bwMode="auto">
          <a:xfrm>
            <a:off x="6446880" y="3066637"/>
            <a:ext cx="241200" cy="149733"/>
          </a:xfrm>
          <a:prstGeom prst="roundRect">
            <a:avLst/>
          </a:prstGeom>
          <a:solidFill>
            <a:srgbClr val="3333FF"/>
          </a:solidFill>
          <a:ln w="9525">
            <a:solidFill>
              <a:srgbClr val="3333FF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</a:t>
            </a:r>
            <a:r>
              <a:rPr lang="ko-KR" altLang="en-US" sz="6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정</a:t>
            </a:r>
          </a:p>
        </p:txBody>
      </p:sp>
      <p:sp>
        <p:nvSpPr>
          <p:cNvPr id="181" name="TextBox 29"/>
          <p:cNvSpPr txBox="1">
            <a:spLocks noChangeArrowheads="1"/>
          </p:cNvSpPr>
          <p:nvPr/>
        </p:nvSpPr>
        <p:spPr bwMode="auto">
          <a:xfrm>
            <a:off x="6446880" y="3328451"/>
            <a:ext cx="241200" cy="149733"/>
          </a:xfrm>
          <a:prstGeom prst="roundRect">
            <a:avLst/>
          </a:prstGeom>
          <a:solidFill>
            <a:srgbClr val="3333FF"/>
          </a:solidFill>
          <a:ln w="9525">
            <a:solidFill>
              <a:srgbClr val="3333FF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  <a:endParaRPr lang="ko-KR" altLang="en-US" sz="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2" name="TextBox 29"/>
          <p:cNvSpPr txBox="1">
            <a:spLocks noChangeArrowheads="1"/>
          </p:cNvSpPr>
          <p:nvPr/>
        </p:nvSpPr>
        <p:spPr bwMode="auto">
          <a:xfrm>
            <a:off x="6446880" y="3590265"/>
            <a:ext cx="241200" cy="149733"/>
          </a:xfrm>
          <a:prstGeom prst="round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삭</a:t>
            </a:r>
            <a:r>
              <a:rPr lang="ko-KR" altLang="en-US" sz="6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</a:t>
            </a:r>
          </a:p>
        </p:txBody>
      </p:sp>
      <p:sp>
        <p:nvSpPr>
          <p:cNvPr id="183" name="TextBox 29"/>
          <p:cNvSpPr txBox="1">
            <a:spLocks noChangeArrowheads="1"/>
          </p:cNvSpPr>
          <p:nvPr/>
        </p:nvSpPr>
        <p:spPr bwMode="auto">
          <a:xfrm>
            <a:off x="6446880" y="3852079"/>
            <a:ext cx="241200" cy="149733"/>
          </a:xfrm>
          <a:prstGeom prst="roundRect">
            <a:avLst/>
          </a:prstGeom>
          <a:solidFill>
            <a:srgbClr val="339933"/>
          </a:solidFill>
          <a:ln w="9525">
            <a:solidFill>
              <a:srgbClr val="339933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조회</a:t>
            </a:r>
            <a:endParaRPr lang="ko-KR" altLang="en-US" sz="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" name="TextBox 29"/>
          <p:cNvSpPr txBox="1">
            <a:spLocks noChangeArrowheads="1"/>
          </p:cNvSpPr>
          <p:nvPr/>
        </p:nvSpPr>
        <p:spPr bwMode="auto">
          <a:xfrm>
            <a:off x="6446880" y="4113893"/>
            <a:ext cx="241200" cy="149733"/>
          </a:xfrm>
          <a:prstGeom prst="roundRect">
            <a:avLst/>
          </a:prstGeom>
          <a:solidFill>
            <a:srgbClr val="339933"/>
          </a:solidFill>
          <a:ln w="9525">
            <a:solidFill>
              <a:srgbClr val="339933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조회</a:t>
            </a:r>
            <a:endParaRPr lang="ko-KR" altLang="en-US" sz="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5" name="TextBox 29"/>
          <p:cNvSpPr txBox="1">
            <a:spLocks noChangeArrowheads="1"/>
          </p:cNvSpPr>
          <p:nvPr/>
        </p:nvSpPr>
        <p:spPr bwMode="auto">
          <a:xfrm>
            <a:off x="6446880" y="4375707"/>
            <a:ext cx="241200" cy="149733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목록</a:t>
            </a:r>
            <a:endParaRPr lang="ko-KR" altLang="en-US" sz="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6" name="TextBox 29"/>
          <p:cNvSpPr txBox="1">
            <a:spLocks noChangeArrowheads="1"/>
          </p:cNvSpPr>
          <p:nvPr/>
        </p:nvSpPr>
        <p:spPr bwMode="auto">
          <a:xfrm>
            <a:off x="6446880" y="4637521"/>
            <a:ext cx="241200" cy="149733"/>
          </a:xfrm>
          <a:prstGeom prst="roundRect">
            <a:avLst/>
          </a:prstGeom>
          <a:solidFill>
            <a:srgbClr val="339933"/>
          </a:solidFill>
          <a:ln w="9525">
            <a:solidFill>
              <a:srgbClr val="339933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조회</a:t>
            </a:r>
            <a:endParaRPr lang="ko-KR" altLang="en-US" sz="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2" name="TextBox 29"/>
          <p:cNvSpPr txBox="1">
            <a:spLocks noChangeArrowheads="1"/>
          </p:cNvSpPr>
          <p:nvPr/>
        </p:nvSpPr>
        <p:spPr bwMode="auto">
          <a:xfrm>
            <a:off x="6446880" y="4899335"/>
            <a:ext cx="241200" cy="149733"/>
          </a:xfrm>
          <a:prstGeom prst="roundRect">
            <a:avLst/>
          </a:prstGeom>
          <a:solidFill>
            <a:srgbClr val="339933"/>
          </a:solidFill>
          <a:ln w="9525">
            <a:solidFill>
              <a:srgbClr val="339933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조회</a:t>
            </a:r>
            <a:endParaRPr lang="ko-KR" altLang="en-US" sz="6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4" name="TextBox 29"/>
          <p:cNvSpPr txBox="1">
            <a:spLocks noChangeArrowheads="1"/>
          </p:cNvSpPr>
          <p:nvPr/>
        </p:nvSpPr>
        <p:spPr bwMode="auto">
          <a:xfrm>
            <a:off x="6446880" y="5161151"/>
            <a:ext cx="241200" cy="149733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en-US" sz="600" b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목</a:t>
            </a:r>
            <a:r>
              <a:rPr lang="ko-KR" altLang="en-US" sz="6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록</a:t>
            </a:r>
          </a:p>
        </p:txBody>
      </p:sp>
      <p:sp>
        <p:nvSpPr>
          <p:cNvPr id="197" name="TextBox 29"/>
          <p:cNvSpPr txBox="1">
            <a:spLocks noChangeArrowheads="1"/>
          </p:cNvSpPr>
          <p:nvPr/>
        </p:nvSpPr>
        <p:spPr bwMode="auto">
          <a:xfrm>
            <a:off x="2358490" y="4140849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3" name="TextBox 29"/>
          <p:cNvSpPr txBox="1">
            <a:spLocks noChangeArrowheads="1"/>
          </p:cNvSpPr>
          <p:nvPr/>
        </p:nvSpPr>
        <p:spPr bwMode="auto">
          <a:xfrm>
            <a:off x="2358490" y="4399698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4" name="TextBox 29"/>
          <p:cNvSpPr txBox="1">
            <a:spLocks noChangeArrowheads="1"/>
          </p:cNvSpPr>
          <p:nvPr/>
        </p:nvSpPr>
        <p:spPr bwMode="auto">
          <a:xfrm>
            <a:off x="2358490" y="4658547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" name="TextBox 29"/>
          <p:cNvSpPr txBox="1">
            <a:spLocks noChangeArrowheads="1"/>
          </p:cNvSpPr>
          <p:nvPr/>
        </p:nvSpPr>
        <p:spPr bwMode="auto">
          <a:xfrm>
            <a:off x="2358490" y="4917395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6" name="TextBox 29"/>
          <p:cNvSpPr txBox="1">
            <a:spLocks noChangeArrowheads="1"/>
          </p:cNvSpPr>
          <p:nvPr/>
        </p:nvSpPr>
        <p:spPr bwMode="auto">
          <a:xfrm>
            <a:off x="2358490" y="5176244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43" y="2808087"/>
            <a:ext cx="207834" cy="207834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43" y="3069651"/>
            <a:ext cx="207834" cy="207834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43" y="3592779"/>
            <a:ext cx="207834" cy="207834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43" y="3854343"/>
            <a:ext cx="207834" cy="207834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43" y="4639035"/>
            <a:ext cx="207834" cy="207834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43" y="4900599"/>
            <a:ext cx="207834" cy="207834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43" y="5143306"/>
            <a:ext cx="207834" cy="207834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43" y="4115907"/>
            <a:ext cx="207834" cy="207834"/>
          </a:xfrm>
          <a:prstGeom prst="rect">
            <a:avLst/>
          </a:prstGeom>
        </p:spPr>
      </p:pic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387" y="3322380"/>
            <a:ext cx="172078" cy="19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387" y="4618524"/>
            <a:ext cx="172078" cy="19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2" name="직선 연결선 221"/>
          <p:cNvCxnSpPr/>
          <p:nvPr/>
        </p:nvCxnSpPr>
        <p:spPr>
          <a:xfrm>
            <a:off x="8481392" y="2749377"/>
            <a:ext cx="720080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직사각형 222"/>
          <p:cNvSpPr/>
          <p:nvPr/>
        </p:nvSpPr>
        <p:spPr>
          <a:xfrm>
            <a:off x="4443984" y="1979260"/>
            <a:ext cx="561145" cy="18255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4" name="직사각형 223"/>
          <p:cNvSpPr/>
          <p:nvPr/>
        </p:nvSpPr>
        <p:spPr bwMode="auto">
          <a:xfrm>
            <a:off x="4088904" y="2000950"/>
            <a:ext cx="307777" cy="1231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05" y="1973394"/>
            <a:ext cx="214951" cy="19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" name="직사각형 225"/>
          <p:cNvSpPr/>
          <p:nvPr/>
        </p:nvSpPr>
        <p:spPr>
          <a:xfrm>
            <a:off x="5385816" y="1983703"/>
            <a:ext cx="553128" cy="17695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20" y="1977837"/>
            <a:ext cx="214951" cy="19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직사각형 227"/>
          <p:cNvSpPr/>
          <p:nvPr/>
        </p:nvSpPr>
        <p:spPr bwMode="auto">
          <a:xfrm>
            <a:off x="5287497" y="1996274"/>
            <a:ext cx="80150" cy="13849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47" y="3050672"/>
            <a:ext cx="219075" cy="219075"/>
          </a:xfrm>
          <a:prstGeom prst="rect">
            <a:avLst/>
          </a:prstGeom>
        </p:spPr>
      </p:pic>
      <p:pic>
        <p:nvPicPr>
          <p:cNvPr id="236" name="그림 2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22" y="4101453"/>
            <a:ext cx="219075" cy="219075"/>
          </a:xfrm>
          <a:prstGeom prst="rect">
            <a:avLst/>
          </a:prstGeom>
        </p:spPr>
      </p:pic>
      <p:sp>
        <p:nvSpPr>
          <p:cNvPr id="237" name="Rectangle 85"/>
          <p:cNvSpPr>
            <a:spLocks noChangeArrowheads="1"/>
          </p:cNvSpPr>
          <p:nvPr/>
        </p:nvSpPr>
        <p:spPr bwMode="auto">
          <a:xfrm>
            <a:off x="6464521" y="1977768"/>
            <a:ext cx="299081" cy="17663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893" y="1954149"/>
            <a:ext cx="220086" cy="2002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80" y="1981984"/>
            <a:ext cx="219075" cy="180001"/>
          </a:xfrm>
          <a:prstGeom prst="rect">
            <a:avLst/>
          </a:prstGeom>
        </p:spPr>
      </p:pic>
      <p:sp>
        <p:nvSpPr>
          <p:cNvPr id="246" name="Rectangle 85"/>
          <p:cNvSpPr>
            <a:spLocks noChangeArrowheads="1"/>
          </p:cNvSpPr>
          <p:nvPr/>
        </p:nvSpPr>
        <p:spPr bwMode="auto">
          <a:xfrm>
            <a:off x="6793809" y="1977769"/>
            <a:ext cx="278512" cy="17303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모서리가 둥근 직사각형 246"/>
          <p:cNvSpPr/>
          <p:nvPr/>
        </p:nvSpPr>
        <p:spPr bwMode="auto">
          <a:xfrm>
            <a:off x="7055546" y="1977769"/>
            <a:ext cx="145356" cy="168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cxnSp>
        <p:nvCxnSpPr>
          <p:cNvPr id="248" name="직선 연결선 247"/>
          <p:cNvCxnSpPr/>
          <p:nvPr/>
        </p:nvCxnSpPr>
        <p:spPr>
          <a:xfrm>
            <a:off x="2216696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AutoShape 86"/>
          <p:cNvSpPr>
            <a:spLocks noChangeArrowheads="1"/>
          </p:cNvSpPr>
          <p:nvPr/>
        </p:nvSpPr>
        <p:spPr bwMode="auto">
          <a:xfrm>
            <a:off x="136846" y="1467218"/>
            <a:ext cx="2070465" cy="324648"/>
          </a:xfrm>
          <a:prstGeom prst="roundRect">
            <a:avLst>
              <a:gd name="adj" fmla="val 9750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85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0" name="그룹 249"/>
          <p:cNvGrpSpPr/>
          <p:nvPr/>
        </p:nvGrpSpPr>
        <p:grpSpPr>
          <a:xfrm>
            <a:off x="200472" y="1897782"/>
            <a:ext cx="945263" cy="200025"/>
            <a:chOff x="200472" y="1897782"/>
            <a:chExt cx="945263" cy="200025"/>
          </a:xfrm>
        </p:grpSpPr>
        <p:pic>
          <p:nvPicPr>
            <p:cNvPr id="251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72" y="1897782"/>
              <a:ext cx="20002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TextBox 251"/>
            <p:cNvSpPr txBox="1"/>
            <p:nvPr/>
          </p:nvSpPr>
          <p:spPr bwMode="auto">
            <a:xfrm>
              <a:off x="488504" y="1907307"/>
              <a:ext cx="657231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소유 문서</a:t>
              </a:r>
            </a:p>
          </p:txBody>
        </p:sp>
      </p:grpSp>
      <p:grpSp>
        <p:nvGrpSpPr>
          <p:cNvPr id="253" name="그룹 252"/>
          <p:cNvGrpSpPr/>
          <p:nvPr/>
        </p:nvGrpSpPr>
        <p:grpSpPr>
          <a:xfrm>
            <a:off x="200472" y="2104426"/>
            <a:ext cx="1176096" cy="209550"/>
            <a:chOff x="200472" y="2104426"/>
            <a:chExt cx="1176096" cy="209550"/>
          </a:xfrm>
        </p:grpSpPr>
        <p:pic>
          <p:nvPicPr>
            <p:cNvPr id="254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72" y="2104426"/>
              <a:ext cx="200025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5" name="TextBox 254"/>
            <p:cNvSpPr txBox="1"/>
            <p:nvPr/>
          </p:nvSpPr>
          <p:spPr bwMode="auto">
            <a:xfrm>
              <a:off x="488504" y="2135767"/>
              <a:ext cx="888064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수정중인 문서</a:t>
              </a:r>
            </a:p>
          </p:txBody>
        </p:sp>
      </p:grpSp>
      <p:grpSp>
        <p:nvGrpSpPr>
          <p:cNvPr id="259" name="그룹 258"/>
          <p:cNvGrpSpPr/>
          <p:nvPr/>
        </p:nvGrpSpPr>
        <p:grpSpPr>
          <a:xfrm>
            <a:off x="200472" y="2795287"/>
            <a:ext cx="749697" cy="190500"/>
            <a:chOff x="200472" y="2583189"/>
            <a:chExt cx="749697" cy="190500"/>
          </a:xfrm>
        </p:grpSpPr>
        <p:pic>
          <p:nvPicPr>
            <p:cNvPr id="260" name="Picture 5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72" y="2583189"/>
              <a:ext cx="2095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1" name="TextBox 260"/>
            <p:cNvSpPr txBox="1"/>
            <p:nvPr/>
          </p:nvSpPr>
          <p:spPr bwMode="auto">
            <a:xfrm>
              <a:off x="488504" y="2592687"/>
              <a:ext cx="46166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</a:t>
              </a:r>
            </a:p>
          </p:txBody>
        </p:sp>
      </p:grpSp>
      <p:grpSp>
        <p:nvGrpSpPr>
          <p:cNvPr id="262" name="그룹 261"/>
          <p:cNvGrpSpPr/>
          <p:nvPr/>
        </p:nvGrpSpPr>
        <p:grpSpPr>
          <a:xfrm>
            <a:off x="200472" y="2321346"/>
            <a:ext cx="945263" cy="219075"/>
            <a:chOff x="200472" y="3254034"/>
            <a:chExt cx="945263" cy="219075"/>
          </a:xfrm>
        </p:grpSpPr>
        <p:pic>
          <p:nvPicPr>
            <p:cNvPr id="263" name="Picture 6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72" y="3254034"/>
              <a:ext cx="2095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4" name="TextBox 263"/>
            <p:cNvSpPr txBox="1"/>
            <p:nvPr/>
          </p:nvSpPr>
          <p:spPr bwMode="auto">
            <a:xfrm>
              <a:off x="488504" y="3278067"/>
              <a:ext cx="657231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 만기 문서</a:t>
              </a:r>
            </a:p>
          </p:txBody>
        </p:sp>
      </p:grpSp>
      <p:grpSp>
        <p:nvGrpSpPr>
          <p:cNvPr id="265" name="그룹 264"/>
          <p:cNvGrpSpPr/>
          <p:nvPr/>
        </p:nvGrpSpPr>
        <p:grpSpPr>
          <a:xfrm>
            <a:off x="200472" y="2560474"/>
            <a:ext cx="634281" cy="209550"/>
            <a:chOff x="200472" y="3493162"/>
            <a:chExt cx="634281" cy="209550"/>
          </a:xfrm>
        </p:grpSpPr>
        <p:pic>
          <p:nvPicPr>
            <p:cNvPr id="266" name="Picture 7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72" y="3493162"/>
              <a:ext cx="209550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" name="TextBox 266"/>
            <p:cNvSpPr txBox="1"/>
            <p:nvPr/>
          </p:nvSpPr>
          <p:spPr bwMode="auto">
            <a:xfrm>
              <a:off x="488504" y="3506525"/>
              <a:ext cx="3462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휴지통</a:t>
              </a:r>
            </a:p>
          </p:txBody>
        </p:sp>
      </p:grpSp>
      <p:grpSp>
        <p:nvGrpSpPr>
          <p:cNvPr id="268" name="그룹 267"/>
          <p:cNvGrpSpPr/>
          <p:nvPr/>
        </p:nvGrpSpPr>
        <p:grpSpPr>
          <a:xfrm>
            <a:off x="200472" y="5610276"/>
            <a:ext cx="1020605" cy="190500"/>
            <a:chOff x="200472" y="3032001"/>
            <a:chExt cx="1020605" cy="190500"/>
          </a:xfrm>
        </p:grpSpPr>
        <p:sp>
          <p:nvSpPr>
            <p:cNvPr id="269" name="TextBox 268"/>
            <p:cNvSpPr txBox="1"/>
            <p:nvPr/>
          </p:nvSpPr>
          <p:spPr bwMode="auto">
            <a:xfrm>
              <a:off x="488504" y="3049607"/>
              <a:ext cx="732573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공유받은 폴더</a:t>
              </a:r>
            </a:p>
          </p:txBody>
        </p:sp>
        <p:pic>
          <p:nvPicPr>
            <p:cNvPr id="270" name="Picture 5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72" y="3032001"/>
              <a:ext cx="20955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1" name="그룹 270"/>
          <p:cNvGrpSpPr/>
          <p:nvPr/>
        </p:nvGrpSpPr>
        <p:grpSpPr>
          <a:xfrm>
            <a:off x="200472" y="5375202"/>
            <a:ext cx="1020605" cy="209550"/>
            <a:chOff x="200472" y="2796927"/>
            <a:chExt cx="1020605" cy="209550"/>
          </a:xfrm>
        </p:grpSpPr>
        <p:sp>
          <p:nvSpPr>
            <p:cNvPr id="272" name="TextBox 271"/>
            <p:cNvSpPr txBox="1"/>
            <p:nvPr/>
          </p:nvSpPr>
          <p:spPr bwMode="auto">
            <a:xfrm>
              <a:off x="488504" y="2821147"/>
              <a:ext cx="732573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공유받은 문서</a:t>
              </a:r>
            </a:p>
          </p:txBody>
        </p:sp>
        <p:pic>
          <p:nvPicPr>
            <p:cNvPr id="273" name="Picture 4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472" y="2796927"/>
              <a:ext cx="200025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4" name="Text Box 4"/>
          <p:cNvSpPr txBox="1">
            <a:spLocks noChangeArrowheads="1"/>
          </p:cNvSpPr>
          <p:nvPr/>
        </p:nvSpPr>
        <p:spPr bwMode="auto">
          <a:xfrm>
            <a:off x="2390744" y="1709952"/>
            <a:ext cx="2651125" cy="144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 수정중인 문서</a:t>
            </a:r>
            <a:endParaRPr lang="ko-KR" altLang="en-US" sz="10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Rectangle 85"/>
          <p:cNvSpPr>
            <a:spLocks noChangeArrowheads="1"/>
          </p:cNvSpPr>
          <p:nvPr/>
        </p:nvSpPr>
        <p:spPr bwMode="auto">
          <a:xfrm>
            <a:off x="2301272" y="2273650"/>
            <a:ext cx="32861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Rectangle 85"/>
          <p:cNvSpPr>
            <a:spLocks noChangeArrowheads="1"/>
          </p:cNvSpPr>
          <p:nvPr/>
        </p:nvSpPr>
        <p:spPr bwMode="auto">
          <a:xfrm>
            <a:off x="4200629" y="2273650"/>
            <a:ext cx="64807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Rectangle 85"/>
          <p:cNvSpPr>
            <a:spLocks noChangeArrowheads="1"/>
          </p:cNvSpPr>
          <p:nvPr/>
        </p:nvSpPr>
        <p:spPr bwMode="auto">
          <a:xfrm>
            <a:off x="2663983" y="2273650"/>
            <a:ext cx="618713" cy="2026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소유권이전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Rectangle 85"/>
          <p:cNvSpPr>
            <a:spLocks noChangeArrowheads="1"/>
          </p:cNvSpPr>
          <p:nvPr/>
        </p:nvSpPr>
        <p:spPr bwMode="auto">
          <a:xfrm>
            <a:off x="3310160" y="2273650"/>
            <a:ext cx="859504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소유권이전</a:t>
            </a:r>
            <a:r>
              <a:rPr kumimoji="0" lang="en-US" altLang="ko-KR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r>
              <a:rPr kumimoji="0" lang="en-US" altLang="ko-KR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212833" y="5524171"/>
            <a:ext cx="2179224" cy="801216"/>
          </a:xfrm>
          <a:prstGeom prst="rect">
            <a:avLst/>
          </a:prstGeom>
          <a:solidFill>
            <a:srgbClr val="FFC000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메뉴의 문서목록은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공통화면과 동일하게 구성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폴더의 경우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즐겨찾는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폴더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공유받은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폴더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문서등록이 가능함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Rectangle 85"/>
          <p:cNvSpPr>
            <a:spLocks noChangeArrowheads="1"/>
          </p:cNvSpPr>
          <p:nvPr/>
        </p:nvSpPr>
        <p:spPr bwMode="auto">
          <a:xfrm>
            <a:off x="1667176" y="2784844"/>
            <a:ext cx="384881" cy="18920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편집</a:t>
            </a:r>
            <a:endParaRPr kumimoji="0"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Rectangle 85"/>
          <p:cNvSpPr>
            <a:spLocks noChangeArrowheads="1"/>
          </p:cNvSpPr>
          <p:nvPr/>
        </p:nvSpPr>
        <p:spPr bwMode="auto">
          <a:xfrm>
            <a:off x="1673272" y="2542549"/>
            <a:ext cx="384881" cy="18920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비우기</a:t>
            </a:r>
            <a:endParaRPr kumimoji="0"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48" y="1550889"/>
            <a:ext cx="195643" cy="18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7906" y="3015921"/>
            <a:ext cx="1004526" cy="2317661"/>
            <a:chOff x="3489091" y="2147194"/>
            <a:chExt cx="1004526" cy="2317661"/>
          </a:xfrm>
        </p:grpSpPr>
        <p:grpSp>
          <p:nvGrpSpPr>
            <p:cNvPr id="131" name="그룹 130"/>
            <p:cNvGrpSpPr/>
            <p:nvPr/>
          </p:nvGrpSpPr>
          <p:grpSpPr>
            <a:xfrm>
              <a:off x="3679721" y="2302058"/>
              <a:ext cx="590071" cy="156451"/>
              <a:chOff x="2966723" y="2917255"/>
              <a:chExt cx="590071" cy="156451"/>
            </a:xfrm>
          </p:grpSpPr>
          <p:pic>
            <p:nvPicPr>
              <p:cNvPr id="134" name="Picture 3"/>
              <p:cNvPicPr preferRelativeResize="0">
                <a:picLocks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2924944"/>
                <a:ext cx="144016" cy="14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5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2917255"/>
                <a:ext cx="410369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제품동향</a:t>
                </a:r>
                <a:endPara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36" name="그룹 135"/>
            <p:cNvGrpSpPr/>
            <p:nvPr/>
          </p:nvGrpSpPr>
          <p:grpSpPr>
            <a:xfrm>
              <a:off x="3679721" y="2987860"/>
              <a:ext cx="384886" cy="168843"/>
              <a:chOff x="2966723" y="3088707"/>
              <a:chExt cx="384886" cy="168843"/>
            </a:xfrm>
          </p:grpSpPr>
          <p:pic>
            <p:nvPicPr>
              <p:cNvPr id="137" name="Picture 2"/>
              <p:cNvPicPr preferRelativeResize="0"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3088707"/>
                <a:ext cx="166439" cy="168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8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3088707"/>
                <a:ext cx="205184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경리</a:t>
                </a:r>
                <a:endPara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39" name="그룹 138"/>
            <p:cNvGrpSpPr/>
            <p:nvPr/>
          </p:nvGrpSpPr>
          <p:grpSpPr>
            <a:xfrm>
              <a:off x="3489091" y="2147194"/>
              <a:ext cx="590071" cy="156451"/>
              <a:chOff x="2966723" y="2917255"/>
              <a:chExt cx="590071" cy="156451"/>
            </a:xfrm>
          </p:grpSpPr>
          <p:pic>
            <p:nvPicPr>
              <p:cNvPr id="140" name="Picture 3"/>
              <p:cNvPicPr preferRelativeResize="0">
                <a:picLocks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2924944"/>
                <a:ext cx="144016" cy="14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1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2917255"/>
                <a:ext cx="410369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회계관</a:t>
                </a:r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리</a:t>
                </a:r>
              </a:p>
            </p:txBody>
          </p:sp>
        </p:grpSp>
        <p:grpSp>
          <p:nvGrpSpPr>
            <p:cNvPr id="142" name="그룹 141"/>
            <p:cNvGrpSpPr/>
            <p:nvPr/>
          </p:nvGrpSpPr>
          <p:grpSpPr>
            <a:xfrm>
              <a:off x="3679721" y="3183127"/>
              <a:ext cx="590071" cy="168843"/>
              <a:chOff x="2966723" y="3088707"/>
              <a:chExt cx="590071" cy="168843"/>
            </a:xfrm>
          </p:grpSpPr>
          <p:pic>
            <p:nvPicPr>
              <p:cNvPr id="143" name="Picture 2"/>
              <p:cNvPicPr preferRelativeResize="0"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3088707"/>
                <a:ext cx="166439" cy="168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4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3088707"/>
                <a:ext cx="410369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지출관리</a:t>
                </a:r>
                <a:endPara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45" name="그룹 144"/>
            <p:cNvGrpSpPr/>
            <p:nvPr/>
          </p:nvGrpSpPr>
          <p:grpSpPr>
            <a:xfrm>
              <a:off x="3648554" y="3586393"/>
              <a:ext cx="590071" cy="156451"/>
              <a:chOff x="2966723" y="2917255"/>
              <a:chExt cx="590071" cy="156451"/>
            </a:xfrm>
          </p:grpSpPr>
          <p:pic>
            <p:nvPicPr>
              <p:cNvPr id="146" name="Picture 3"/>
              <p:cNvPicPr preferRelativeResize="0">
                <a:picLocks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2924944"/>
                <a:ext cx="144016" cy="14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7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2917255"/>
                <a:ext cx="410369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제품기획</a:t>
                </a:r>
                <a:endPara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48" name="그룹 147"/>
            <p:cNvGrpSpPr/>
            <p:nvPr/>
          </p:nvGrpSpPr>
          <p:grpSpPr>
            <a:xfrm>
              <a:off x="3648554" y="3757845"/>
              <a:ext cx="384886" cy="168843"/>
              <a:chOff x="2966723" y="3088707"/>
              <a:chExt cx="384886" cy="168843"/>
            </a:xfrm>
          </p:grpSpPr>
          <p:pic>
            <p:nvPicPr>
              <p:cNvPr id="149" name="Picture 2"/>
              <p:cNvPicPr preferRelativeResize="0"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3088707"/>
                <a:ext cx="166439" cy="168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0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3088707"/>
                <a:ext cx="205184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</a:t>
                </a:r>
                <a:endPara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>
              <a:off x="3493838" y="3406127"/>
              <a:ext cx="590071" cy="156451"/>
              <a:chOff x="2966723" y="2917255"/>
              <a:chExt cx="590071" cy="156451"/>
            </a:xfrm>
          </p:grpSpPr>
          <p:pic>
            <p:nvPicPr>
              <p:cNvPr id="153" name="Picture 3"/>
              <p:cNvPicPr preferRelativeResize="0">
                <a:picLocks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2924944"/>
                <a:ext cx="144016" cy="14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9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2917255"/>
                <a:ext cx="410369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제품개발</a:t>
                </a:r>
                <a:endPara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4" name="그룹 163"/>
            <p:cNvGrpSpPr/>
            <p:nvPr/>
          </p:nvGrpSpPr>
          <p:grpSpPr>
            <a:xfrm>
              <a:off x="3648554" y="3953112"/>
              <a:ext cx="487479" cy="168843"/>
              <a:chOff x="2966723" y="3088707"/>
              <a:chExt cx="487479" cy="168843"/>
            </a:xfrm>
          </p:grpSpPr>
          <p:pic>
            <p:nvPicPr>
              <p:cNvPr id="165" name="Picture 2"/>
              <p:cNvPicPr preferRelativeResize="0"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3088707"/>
                <a:ext cx="166439" cy="168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6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3088707"/>
                <a:ext cx="307777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보고서</a:t>
                </a:r>
                <a:endPara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9" name="그룹 168"/>
            <p:cNvGrpSpPr/>
            <p:nvPr/>
          </p:nvGrpSpPr>
          <p:grpSpPr>
            <a:xfrm>
              <a:off x="3800954" y="4105512"/>
              <a:ext cx="692663" cy="168843"/>
              <a:chOff x="2966723" y="3088707"/>
              <a:chExt cx="692663" cy="168843"/>
            </a:xfrm>
          </p:grpSpPr>
          <p:pic>
            <p:nvPicPr>
              <p:cNvPr id="170" name="Picture 2"/>
              <p:cNvPicPr preferRelativeResize="0"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3088707"/>
                <a:ext cx="166439" cy="168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3088707"/>
                <a:ext cx="512961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주간보고서</a:t>
                </a:r>
                <a:endPara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5" name="그룹 174"/>
            <p:cNvGrpSpPr/>
            <p:nvPr/>
          </p:nvGrpSpPr>
          <p:grpSpPr>
            <a:xfrm>
              <a:off x="3800954" y="4296012"/>
              <a:ext cx="692663" cy="168843"/>
              <a:chOff x="2966723" y="3088707"/>
              <a:chExt cx="692663" cy="168843"/>
            </a:xfrm>
          </p:grpSpPr>
          <p:pic>
            <p:nvPicPr>
              <p:cNvPr id="176" name="Picture 2"/>
              <p:cNvPicPr preferRelativeResize="0"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3088707"/>
                <a:ext cx="166439" cy="168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7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3088707"/>
                <a:ext cx="512961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월간보고서</a:t>
                </a:r>
                <a:endPara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8" name="그룹 177"/>
            <p:cNvGrpSpPr/>
            <p:nvPr/>
          </p:nvGrpSpPr>
          <p:grpSpPr>
            <a:xfrm>
              <a:off x="3859423" y="2460530"/>
              <a:ext cx="590071" cy="156451"/>
              <a:chOff x="2966723" y="2917255"/>
              <a:chExt cx="590071" cy="156451"/>
            </a:xfrm>
          </p:grpSpPr>
          <p:pic>
            <p:nvPicPr>
              <p:cNvPr id="187" name="Picture 3"/>
              <p:cNvPicPr preferRelativeResize="0">
                <a:picLocks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2924944"/>
                <a:ext cx="144016" cy="14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8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2917255"/>
                <a:ext cx="410369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최신기술</a:t>
                </a:r>
                <a:endPara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89" name="그룹 188"/>
            <p:cNvGrpSpPr/>
            <p:nvPr/>
          </p:nvGrpSpPr>
          <p:grpSpPr>
            <a:xfrm>
              <a:off x="3859423" y="2632436"/>
              <a:ext cx="590071" cy="156451"/>
              <a:chOff x="2966723" y="2917255"/>
              <a:chExt cx="590071" cy="156451"/>
            </a:xfrm>
          </p:grpSpPr>
          <p:pic>
            <p:nvPicPr>
              <p:cNvPr id="190" name="Picture 3"/>
              <p:cNvPicPr preferRelativeResize="0">
                <a:picLocks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2924944"/>
                <a:ext cx="144016" cy="1487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1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2917255"/>
                <a:ext cx="410369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기술동</a:t>
                </a:r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향</a:t>
                </a: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3859423" y="2804343"/>
              <a:ext cx="590071" cy="168843"/>
              <a:chOff x="2966723" y="3088707"/>
              <a:chExt cx="590071" cy="168843"/>
            </a:xfrm>
          </p:grpSpPr>
          <p:pic>
            <p:nvPicPr>
              <p:cNvPr id="195" name="Picture 2"/>
              <p:cNvPicPr preferRelativeResize="0">
                <a:picLocks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6723" y="3088707"/>
                <a:ext cx="166439" cy="168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6" name="Text Box 27"/>
              <p:cNvSpPr txBox="1">
                <a:spLocks noChangeArrowheads="1"/>
              </p:cNvSpPr>
              <p:nvPr/>
            </p:nvSpPr>
            <p:spPr bwMode="auto">
              <a:xfrm>
                <a:off x="3146425" y="3088707"/>
                <a:ext cx="410369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r>
                  <a:rPr lang="ko-KR" altLang="en-US" sz="80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타사사</a:t>
                </a:r>
                <a:r>
                  <a:rPr lang="ko-KR" altLang="en-US" sz="80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례</a:t>
                </a:r>
              </a:p>
            </p:txBody>
          </p:sp>
        </p:grpSp>
        <p:cxnSp>
          <p:nvCxnSpPr>
            <p:cNvPr id="198" name="AutoShape 48"/>
            <p:cNvCxnSpPr>
              <a:cxnSpLocks noChangeShapeType="1"/>
              <a:stCxn id="140" idx="2"/>
              <a:endCxn id="134" idx="1"/>
            </p:cNvCxnSpPr>
            <p:nvPr/>
          </p:nvCxnSpPr>
          <p:spPr bwMode="auto">
            <a:xfrm rot="16200000" flipH="1">
              <a:off x="3580169" y="2284575"/>
              <a:ext cx="80483" cy="118622"/>
            </a:xfrm>
            <a:prstGeom prst="bentConnector2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99" name="AutoShape 48"/>
            <p:cNvCxnSpPr>
              <a:cxnSpLocks noChangeShapeType="1"/>
              <a:stCxn id="140" idx="2"/>
              <a:endCxn id="137" idx="1"/>
            </p:cNvCxnSpPr>
            <p:nvPr/>
          </p:nvCxnSpPr>
          <p:spPr bwMode="auto">
            <a:xfrm rot="16200000" flipH="1">
              <a:off x="3236092" y="2628652"/>
              <a:ext cx="768637" cy="118622"/>
            </a:xfrm>
            <a:prstGeom prst="bentConnector2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0" name="AutoShape 48"/>
            <p:cNvCxnSpPr>
              <a:cxnSpLocks noChangeShapeType="1"/>
              <a:stCxn id="140" idx="2"/>
              <a:endCxn id="143" idx="1"/>
            </p:cNvCxnSpPr>
            <p:nvPr/>
          </p:nvCxnSpPr>
          <p:spPr bwMode="auto">
            <a:xfrm rot="16200000" flipH="1">
              <a:off x="3138458" y="2726286"/>
              <a:ext cx="963904" cy="118622"/>
            </a:xfrm>
            <a:prstGeom prst="bentConnector2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1" name="AutoShape 48"/>
            <p:cNvCxnSpPr>
              <a:cxnSpLocks noChangeShapeType="1"/>
              <a:stCxn id="153" idx="2"/>
              <a:endCxn id="146" idx="1"/>
            </p:cNvCxnSpPr>
            <p:nvPr/>
          </p:nvCxnSpPr>
          <p:spPr bwMode="auto">
            <a:xfrm rot="16200000" flipH="1">
              <a:off x="3554258" y="3574166"/>
              <a:ext cx="105885" cy="82708"/>
            </a:xfrm>
            <a:prstGeom prst="bentConnector2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2" name="AutoShape 48"/>
            <p:cNvCxnSpPr>
              <a:cxnSpLocks noChangeShapeType="1"/>
              <a:stCxn id="153" idx="2"/>
              <a:endCxn id="149" idx="1"/>
            </p:cNvCxnSpPr>
            <p:nvPr/>
          </p:nvCxnSpPr>
          <p:spPr bwMode="auto">
            <a:xfrm rot="16200000" flipH="1">
              <a:off x="3467356" y="3661068"/>
              <a:ext cx="279689" cy="82708"/>
            </a:xfrm>
            <a:prstGeom prst="bentConnector2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5" name="AutoShape 48"/>
            <p:cNvCxnSpPr>
              <a:cxnSpLocks noChangeShapeType="1"/>
              <a:stCxn id="153" idx="2"/>
              <a:endCxn id="165" idx="1"/>
            </p:cNvCxnSpPr>
            <p:nvPr/>
          </p:nvCxnSpPr>
          <p:spPr bwMode="auto">
            <a:xfrm rot="16200000" flipH="1">
              <a:off x="3369722" y="3758702"/>
              <a:ext cx="474956" cy="82708"/>
            </a:xfrm>
            <a:prstGeom prst="bentConnector2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8" name="AutoShape 48"/>
            <p:cNvCxnSpPr>
              <a:cxnSpLocks noChangeShapeType="1"/>
              <a:stCxn id="165" idx="2"/>
              <a:endCxn id="176" idx="1"/>
            </p:cNvCxnSpPr>
            <p:nvPr/>
          </p:nvCxnSpPr>
          <p:spPr bwMode="auto">
            <a:xfrm rot="16200000" flipH="1">
              <a:off x="3637125" y="4216604"/>
              <a:ext cx="258479" cy="69180"/>
            </a:xfrm>
            <a:prstGeom prst="bentConnector2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0" name="AutoShape 48"/>
            <p:cNvCxnSpPr>
              <a:cxnSpLocks noChangeShapeType="1"/>
              <a:stCxn id="165" idx="2"/>
              <a:endCxn id="170" idx="1"/>
            </p:cNvCxnSpPr>
            <p:nvPr/>
          </p:nvCxnSpPr>
          <p:spPr bwMode="auto">
            <a:xfrm rot="16200000" flipH="1">
              <a:off x="3732375" y="4121354"/>
              <a:ext cx="67979" cy="69180"/>
            </a:xfrm>
            <a:prstGeom prst="bentConnector2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1" name="AutoShape 48"/>
            <p:cNvCxnSpPr>
              <a:cxnSpLocks noChangeShapeType="1"/>
              <a:stCxn id="134" idx="2"/>
              <a:endCxn id="187" idx="1"/>
            </p:cNvCxnSpPr>
            <p:nvPr/>
          </p:nvCxnSpPr>
          <p:spPr bwMode="auto">
            <a:xfrm rot="16200000" flipH="1">
              <a:off x="3763531" y="2446707"/>
              <a:ext cx="84091" cy="107694"/>
            </a:xfrm>
            <a:prstGeom prst="bentConnector2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30" name="AutoShape 48"/>
            <p:cNvCxnSpPr>
              <a:cxnSpLocks noChangeShapeType="1"/>
              <a:stCxn id="134" idx="2"/>
              <a:endCxn id="190" idx="1"/>
            </p:cNvCxnSpPr>
            <p:nvPr/>
          </p:nvCxnSpPr>
          <p:spPr bwMode="auto">
            <a:xfrm rot="16200000" flipH="1">
              <a:off x="3677578" y="2532660"/>
              <a:ext cx="255997" cy="107694"/>
            </a:xfrm>
            <a:prstGeom prst="bentConnector2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31" name="AutoShape 48"/>
            <p:cNvCxnSpPr>
              <a:cxnSpLocks noChangeShapeType="1"/>
              <a:stCxn id="134" idx="2"/>
              <a:endCxn id="195" idx="1"/>
            </p:cNvCxnSpPr>
            <p:nvPr/>
          </p:nvCxnSpPr>
          <p:spPr bwMode="auto">
            <a:xfrm rot="16200000" flipH="1">
              <a:off x="3590448" y="2619790"/>
              <a:ext cx="430256" cy="107694"/>
            </a:xfrm>
            <a:prstGeom prst="bentConnector2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232" name="직사각형 231"/>
          <p:cNvSpPr/>
          <p:nvPr/>
        </p:nvSpPr>
        <p:spPr>
          <a:xfrm>
            <a:off x="227475" y="5859270"/>
            <a:ext cx="1395155" cy="225025"/>
          </a:xfrm>
          <a:prstGeom prst="rect">
            <a:avLst/>
          </a:prstGeom>
          <a:noFill/>
          <a:ln w="12700" cap="sq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schemeClr val="tx1"/>
                </a:solidFill>
              </a:rPr>
              <a:t>작업카트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37465" y="818710"/>
            <a:ext cx="963107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17" y="5622884"/>
            <a:ext cx="1779463" cy="88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89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66859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최신문서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최신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 문서 목록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8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9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 smtClean="0"/>
              <a:t>1. </a:t>
            </a:r>
            <a:r>
              <a:rPr lang="ko-KR" altLang="en-US" sz="900" b="1" smtClean="0"/>
              <a:t>문서함 구분</a:t>
            </a:r>
            <a:r>
              <a:rPr lang="en-US" altLang="ko-KR" sz="900" smtClean="0">
                <a:solidFill>
                  <a:srgbClr val="0000FF"/>
                </a:solidFill>
              </a:rPr>
              <a:t/>
            </a:r>
            <a:br>
              <a:rPr lang="en-US" altLang="ko-KR" sz="900" smtClean="0">
                <a:solidFill>
                  <a:srgbClr val="0000FF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  -</a:t>
            </a:r>
            <a:r>
              <a:rPr lang="ko-KR" altLang="en-US" sz="900" smtClean="0">
                <a:solidFill>
                  <a:srgbClr val="0000FF"/>
                </a:solidFill>
              </a:rPr>
              <a:t> 개인문서함</a:t>
            </a:r>
            <a:r>
              <a:rPr lang="en-US" altLang="ko-KR" sz="900" smtClean="0">
                <a:solidFill>
                  <a:srgbClr val="0000FF"/>
                </a:solidFill>
              </a:rPr>
              <a:t>/</a:t>
            </a:r>
            <a:r>
              <a:rPr lang="ko-KR" altLang="en-US" sz="900" smtClean="0">
                <a:solidFill>
                  <a:srgbClr val="0000FF"/>
                </a:solidFill>
              </a:rPr>
              <a:t>업무문서함 선택</a:t>
            </a:r>
            <a:r>
              <a:rPr lang="en-US" altLang="ko-KR" sz="900" smtClean="0">
                <a:solidFill>
                  <a:srgbClr val="0000FF"/>
                </a:solidFill>
              </a:rPr>
              <a:t/>
            </a:r>
            <a:br>
              <a:rPr lang="en-US" altLang="ko-KR" sz="900" smtClean="0">
                <a:solidFill>
                  <a:srgbClr val="0000FF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  - Default : </a:t>
            </a:r>
            <a:r>
              <a:rPr lang="ko-KR" altLang="en-US" sz="900" smtClean="0">
                <a:solidFill>
                  <a:srgbClr val="0000FF"/>
                </a:solidFill>
              </a:rPr>
              <a:t>업무문서함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추가기능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 </a:t>
            </a:r>
            <a:r>
              <a:rPr lang="ko-KR" altLang="en-US" sz="900" smtClean="0"/>
              <a:t>이동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 - </a:t>
            </a:r>
            <a:r>
              <a:rPr lang="ko-KR" altLang="en-US" sz="900" smtClean="0"/>
              <a:t>복사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 - </a:t>
            </a:r>
            <a:r>
              <a:rPr lang="ko-KR" altLang="en-US" sz="900" smtClean="0"/>
              <a:t>즐겨찾기 추가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 - </a:t>
            </a:r>
            <a:r>
              <a:rPr lang="ko-KR" altLang="en-US" sz="900" smtClean="0"/>
              <a:t>임시작업함 추가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b="1" smtClean="0"/>
              <a:t>3.</a:t>
            </a:r>
            <a:r>
              <a:rPr lang="ko-KR" altLang="en-US" sz="900" b="1" smtClean="0"/>
              <a:t>컨택스트 메뉴</a:t>
            </a:r>
            <a:r>
              <a:rPr lang="en-US" altLang="ko-KR" sz="900" b="1" smtClean="0"/>
              <a:t/>
            </a:r>
            <a:br>
              <a:rPr lang="en-US" altLang="ko-KR" sz="900" b="1" smtClean="0"/>
            </a:br>
            <a:r>
              <a:rPr lang="en-US" altLang="ko-KR" sz="900" b="1" smtClean="0"/>
              <a:t>  </a:t>
            </a:r>
            <a:r>
              <a:rPr lang="en-US" altLang="ko-KR" sz="900" smtClean="0"/>
              <a:t>- </a:t>
            </a:r>
            <a:r>
              <a:rPr lang="ko-KR" altLang="en-US" sz="900" smtClean="0"/>
              <a:t>수정</a:t>
            </a:r>
            <a:endParaRPr lang="en-US" altLang="ko-KR" sz="900" smtClean="0"/>
          </a:p>
          <a:p>
            <a:pPr>
              <a:lnSpc>
                <a:spcPts val="1300"/>
              </a:lnSpc>
            </a:pPr>
            <a:r>
              <a:rPr lang="ko-KR" altLang="en-US" sz="900" smtClean="0"/>
              <a:t>  </a:t>
            </a:r>
            <a:r>
              <a:rPr lang="en-US" altLang="ko-KR" sz="900" smtClean="0"/>
              <a:t>- </a:t>
            </a:r>
            <a:r>
              <a:rPr lang="ko-KR" altLang="en-US" sz="900" smtClean="0"/>
              <a:t>삭제</a:t>
            </a:r>
            <a:endParaRPr lang="en-US" altLang="ko-KR" sz="900"/>
          </a:p>
          <a:p>
            <a:pPr>
              <a:lnSpc>
                <a:spcPts val="1300"/>
              </a:lnSpc>
            </a:pPr>
            <a:r>
              <a:rPr lang="ko-KR" altLang="en-US" sz="900" smtClean="0"/>
              <a:t>  </a:t>
            </a:r>
            <a:r>
              <a:rPr lang="en-US" altLang="ko-KR" sz="900" smtClean="0"/>
              <a:t>- </a:t>
            </a:r>
            <a:r>
              <a:rPr lang="ko-KR" altLang="en-US" sz="900" smtClean="0"/>
              <a:t>이동</a:t>
            </a:r>
            <a:r>
              <a:rPr lang="en-US" altLang="ko-KR" sz="900"/>
              <a:t/>
            </a:r>
            <a:br>
              <a:rPr lang="en-US" altLang="ko-KR" sz="900"/>
            </a:br>
            <a:r>
              <a:rPr lang="en-US" altLang="ko-KR" sz="900" smtClean="0"/>
              <a:t>  - </a:t>
            </a:r>
            <a:r>
              <a:rPr lang="ko-KR" altLang="en-US" sz="900" smtClean="0"/>
              <a:t>복사</a:t>
            </a:r>
            <a:r>
              <a:rPr lang="en-US" altLang="ko-KR" sz="900"/>
              <a:t/>
            </a:r>
            <a:br>
              <a:rPr lang="en-US" altLang="ko-KR" sz="900"/>
            </a:br>
            <a:r>
              <a:rPr lang="en-US" altLang="ko-KR" sz="900" smtClean="0"/>
              <a:t>  - </a:t>
            </a:r>
            <a:r>
              <a:rPr lang="ko-KR" altLang="en-US" sz="900" smtClean="0"/>
              <a:t>즐겨찾기 </a:t>
            </a:r>
            <a:r>
              <a:rPr lang="ko-KR" altLang="en-US" sz="900"/>
              <a:t>추가</a:t>
            </a:r>
            <a:r>
              <a:rPr lang="en-US" altLang="ko-KR" sz="900"/>
              <a:t/>
            </a:r>
            <a:br>
              <a:rPr lang="en-US" altLang="ko-KR" sz="900"/>
            </a:br>
            <a:r>
              <a:rPr lang="en-US" altLang="ko-KR" sz="900" smtClean="0"/>
              <a:t>  - </a:t>
            </a:r>
            <a:r>
              <a:rPr lang="ko-KR" altLang="en-US" sz="900" smtClean="0"/>
              <a:t>작업카트 추가</a:t>
            </a:r>
            <a:endParaRPr lang="en-US" altLang="ko-KR" sz="90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485" y="1268760"/>
            <a:ext cx="6885765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407495" y="1718810"/>
            <a:ext cx="450050" cy="270030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480" y="1259235"/>
            <a:ext cx="8667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6380" y="1249710"/>
            <a:ext cx="29527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타원 30"/>
          <p:cNvSpPr/>
          <p:nvPr/>
        </p:nvSpPr>
        <p:spPr>
          <a:xfrm>
            <a:off x="272480" y="122375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667635" y="315897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712640" y="167380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47258" y="1215771"/>
            <a:ext cx="7186230" cy="4928997"/>
            <a:chOff x="147258" y="1215771"/>
            <a:chExt cx="7186230" cy="4928997"/>
          </a:xfrm>
        </p:grpSpPr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8" y="1215771"/>
              <a:ext cx="7186230" cy="4928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" name="Text Box 4"/>
            <p:cNvSpPr txBox="1">
              <a:spLocks noChangeArrowheads="1"/>
            </p:cNvSpPr>
            <p:nvPr/>
          </p:nvSpPr>
          <p:spPr bwMode="auto">
            <a:xfrm>
              <a:off x="1832960" y="1481352"/>
              <a:ext cx="2651125" cy="1444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lIns="18000" tIns="36000" rIns="18000" bIns="3600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0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내 소유 문서</a:t>
              </a:r>
              <a:endParaRPr lang="ko-KR" altLang="en-US" sz="1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666859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소유 문서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내 소유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문서 화면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문서함 구분</a:t>
            </a: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개인문서함</a:t>
            </a: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업무문서함 선택</a:t>
            </a: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 Default : </a:t>
            </a:r>
            <a:r>
              <a:rPr lang="ko-KR" altLang="en-US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업무문서함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소유권 이전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선택한 문서의 소유권을 타인에게 이전함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소유권 이전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전체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내가 소유하고 있는 모든 문서의 소유권 타인에게 이전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추가기능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추가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Context </a:t>
            </a: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Ment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소유권이전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300"/>
              </a:lnSpc>
            </a:pP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소유권이전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900" b="1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Rectangle 85"/>
          <p:cNvSpPr>
            <a:spLocks noChangeArrowheads="1"/>
          </p:cNvSpPr>
          <p:nvPr/>
        </p:nvSpPr>
        <p:spPr bwMode="auto">
          <a:xfrm>
            <a:off x="1770920" y="2035906"/>
            <a:ext cx="32861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Rectangle 85"/>
          <p:cNvSpPr>
            <a:spLocks noChangeArrowheads="1"/>
          </p:cNvSpPr>
          <p:nvPr/>
        </p:nvSpPr>
        <p:spPr bwMode="auto">
          <a:xfrm>
            <a:off x="3670277" y="2035906"/>
            <a:ext cx="64807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Rectangle 85"/>
          <p:cNvSpPr>
            <a:spLocks noChangeArrowheads="1"/>
          </p:cNvSpPr>
          <p:nvPr/>
        </p:nvSpPr>
        <p:spPr bwMode="auto">
          <a:xfrm>
            <a:off x="2133631" y="2035906"/>
            <a:ext cx="618713" cy="2026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소유권이전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Rectangle 85"/>
          <p:cNvSpPr>
            <a:spLocks noChangeArrowheads="1"/>
          </p:cNvSpPr>
          <p:nvPr/>
        </p:nvSpPr>
        <p:spPr bwMode="auto">
          <a:xfrm>
            <a:off x="2779808" y="2035906"/>
            <a:ext cx="859504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소유권이전</a:t>
            </a:r>
            <a:r>
              <a:rPr kumimoji="0" lang="en-US" altLang="ko-KR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r>
              <a:rPr kumimoji="0" lang="en-US" altLang="ko-KR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1" name="타원 300"/>
          <p:cNvSpPr/>
          <p:nvPr/>
        </p:nvSpPr>
        <p:spPr>
          <a:xfrm>
            <a:off x="2033164" y="194259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3" name="타원 302"/>
          <p:cNvSpPr/>
          <p:nvPr/>
        </p:nvSpPr>
        <p:spPr>
          <a:xfrm>
            <a:off x="2725060" y="193954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6" name="타원 305"/>
          <p:cNvSpPr/>
          <p:nvPr/>
        </p:nvSpPr>
        <p:spPr>
          <a:xfrm>
            <a:off x="3590692" y="194564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330" y="4171950"/>
            <a:ext cx="848559" cy="87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" name="타원 306"/>
          <p:cNvSpPr/>
          <p:nvPr/>
        </p:nvSpPr>
        <p:spPr>
          <a:xfrm>
            <a:off x="3416829" y="41237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12" y="1700808"/>
            <a:ext cx="5036280" cy="2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260"/>
          <p:cNvSpPr>
            <a:spLocks noChangeArrowheads="1"/>
          </p:cNvSpPr>
          <p:nvPr/>
        </p:nvSpPr>
        <p:spPr bwMode="auto">
          <a:xfrm>
            <a:off x="1743213" y="1700808"/>
            <a:ext cx="695188" cy="2387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2" y="1233343"/>
            <a:ext cx="1559069" cy="49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365760" y="1634987"/>
            <a:ext cx="1222896" cy="212286"/>
          </a:xfrm>
          <a:prstGeom prst="roundRect">
            <a:avLst/>
          </a:prstGeom>
          <a:solidFill>
            <a:schemeClr val="tx1">
              <a:lumMod val="50000"/>
              <a:lumOff val="50000"/>
              <a:alpha val="31000"/>
            </a:schemeClr>
          </a:solidFill>
          <a:ln w="12700" cap="sq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649876" y="163319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438" y="5949280"/>
            <a:ext cx="1157927" cy="57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899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30736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소유 문서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소유권이전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 소유 문서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소유권이전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소유권 이전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문서가 없을 경우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“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소유권을 이전하고자 하는 문서를 선택하세요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!“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2)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 선택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Popup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 선택 후 확인</a:t>
            </a:r>
            <a:endParaRPr lang="en-US" altLang="ko-KR" sz="90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소유자와 동일한 사용자 선택시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“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현재의 소유자와 동일한 사용자를 선택하셨습니다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바랍니다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3)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4)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선택시 소유권 이전</a:t>
            </a:r>
            <a:endParaRPr lang="en-US" altLang="ko-KR" sz="90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소유권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이전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전체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1)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 선택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Popup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 선택 후 확인</a:t>
            </a: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 소유자와 동일한 사용자 선택시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 “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현재의 소유자와 동일한 사용자를 선택하셨습니다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바랍니다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선택시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문서의 소유권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이전</a:t>
            </a:r>
            <a:endParaRPr lang="en-US" altLang="ko-KR" sz="9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33" y="1137966"/>
            <a:ext cx="3152775" cy="357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타원 24"/>
          <p:cNvSpPr/>
          <p:nvPr/>
        </p:nvSpPr>
        <p:spPr>
          <a:xfrm>
            <a:off x="807868" y="99060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260"/>
          <p:cNvSpPr>
            <a:spLocks noChangeArrowheads="1"/>
          </p:cNvSpPr>
          <p:nvPr/>
        </p:nvSpPr>
        <p:spPr bwMode="auto">
          <a:xfrm>
            <a:off x="771292" y="1163142"/>
            <a:ext cx="787149" cy="3216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AutoShape 129"/>
          <p:cNvCxnSpPr>
            <a:cxnSpLocks noChangeShapeType="1"/>
            <a:stCxn id="26" idx="2"/>
            <a:endCxn id="32" idx="0"/>
          </p:cNvCxnSpPr>
          <p:nvPr/>
        </p:nvCxnSpPr>
        <p:spPr bwMode="auto">
          <a:xfrm rot="16200000" flipH="1">
            <a:off x="1164457" y="1485193"/>
            <a:ext cx="597773" cy="59695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3" y="2082557"/>
            <a:ext cx="2904534" cy="191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712023" y="4375088"/>
            <a:ext cx="2100734" cy="947175"/>
            <a:chOff x="3625552" y="3186140"/>
            <a:chExt cx="2100734" cy="947175"/>
          </a:xfrm>
        </p:grpSpPr>
        <p:cxnSp>
          <p:nvCxnSpPr>
            <p:cNvPr id="39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AutoShape 86"/>
            <p:cNvSpPr>
              <a:spLocks noChangeArrowheads="1"/>
            </p:cNvSpPr>
            <p:nvPr/>
          </p:nvSpPr>
          <p:spPr bwMode="auto">
            <a:xfrm>
              <a:off x="3632722" y="3432001"/>
              <a:ext cx="2093564" cy="701314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문서의 소유권을 이전하시겠습니까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 bwMode="auto">
            <a:xfrm>
              <a:off x="5595006" y="3245925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9" name="직선 화살표 연결선 18"/>
          <p:cNvCxnSpPr>
            <a:stCxn id="32" idx="2"/>
            <a:endCxn id="42" idx="0"/>
          </p:cNvCxnSpPr>
          <p:nvPr/>
        </p:nvCxnSpPr>
        <p:spPr>
          <a:xfrm>
            <a:off x="1761820" y="3994402"/>
            <a:ext cx="570" cy="380686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641" y="2115781"/>
            <a:ext cx="2904534" cy="191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3777111" y="4408312"/>
            <a:ext cx="2100734" cy="1041511"/>
            <a:chOff x="3625552" y="3186140"/>
            <a:chExt cx="2100734" cy="1041511"/>
          </a:xfrm>
        </p:grpSpPr>
        <p:cxnSp>
          <p:nvCxnSpPr>
            <p:cNvPr id="58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" name="AutoShape 86"/>
            <p:cNvSpPr>
              <a:spLocks noChangeArrowheads="1"/>
            </p:cNvSpPr>
            <p:nvPr/>
          </p:nvSpPr>
          <p:spPr bwMode="auto">
            <a:xfrm>
              <a:off x="3632722" y="3432000"/>
              <a:ext cx="2093564" cy="795651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내가 소유한 모든 문서의 소유권을 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이전하시겠습니까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 bwMode="auto">
            <a:xfrm>
              <a:off x="5595006" y="3245925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65" name="직선 화살표 연결선 64"/>
          <p:cNvCxnSpPr>
            <a:stCxn id="56" idx="2"/>
            <a:endCxn id="61" idx="0"/>
          </p:cNvCxnSpPr>
          <p:nvPr/>
        </p:nvCxnSpPr>
        <p:spPr>
          <a:xfrm>
            <a:off x="4826908" y="4027626"/>
            <a:ext cx="570" cy="380686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Rectangle 260"/>
          <p:cNvSpPr>
            <a:spLocks noChangeArrowheads="1"/>
          </p:cNvSpPr>
          <p:nvPr/>
        </p:nvSpPr>
        <p:spPr bwMode="auto">
          <a:xfrm>
            <a:off x="1572916" y="1160094"/>
            <a:ext cx="1032134" cy="32164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7" name="AutoShape 129"/>
          <p:cNvCxnSpPr>
            <a:cxnSpLocks noChangeShapeType="1"/>
            <a:stCxn id="66" idx="2"/>
            <a:endCxn id="56" idx="0"/>
          </p:cNvCxnSpPr>
          <p:nvPr/>
        </p:nvCxnSpPr>
        <p:spPr bwMode="auto">
          <a:xfrm rot="16200000" flipH="1">
            <a:off x="3140923" y="429795"/>
            <a:ext cx="634045" cy="273792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타원 70"/>
          <p:cNvSpPr/>
          <p:nvPr/>
        </p:nvSpPr>
        <p:spPr>
          <a:xfrm>
            <a:off x="1536340" y="99669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Rectangle 85"/>
          <p:cNvSpPr>
            <a:spLocks noChangeArrowheads="1"/>
          </p:cNvSpPr>
          <p:nvPr/>
        </p:nvSpPr>
        <p:spPr bwMode="auto">
          <a:xfrm>
            <a:off x="1338596" y="5031267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Rectangle 85"/>
          <p:cNvSpPr>
            <a:spLocks noChangeArrowheads="1"/>
          </p:cNvSpPr>
          <p:nvPr/>
        </p:nvSpPr>
        <p:spPr bwMode="auto">
          <a:xfrm>
            <a:off x="1698260" y="5031267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Rectangle 85"/>
          <p:cNvSpPr>
            <a:spLocks noChangeArrowheads="1"/>
          </p:cNvSpPr>
          <p:nvPr/>
        </p:nvSpPr>
        <p:spPr bwMode="auto">
          <a:xfrm>
            <a:off x="4451250" y="5142103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Rectangle 85"/>
          <p:cNvSpPr>
            <a:spLocks noChangeArrowheads="1"/>
          </p:cNvSpPr>
          <p:nvPr/>
        </p:nvSpPr>
        <p:spPr bwMode="auto">
          <a:xfrm>
            <a:off x="4810914" y="5142103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1547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7529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좌즉메뉴상단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500" y="1178750"/>
            <a:ext cx="16859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좌측메뉴상단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3062791" y="1819275"/>
            <a:ext cx="6627310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문서등록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신규문서를 등록하는 기능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</a:rPr>
              <a:t>개인문서함을 제외하고 나머지 메뉴에서는 업무문서함이 기본적으로 선택된다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업무등록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b="1">
                <a:solidFill>
                  <a:srgbClr val="000000"/>
                </a:solidFill>
              </a:rPr>
              <a:t>  </a:t>
            </a:r>
            <a:r>
              <a:rPr lang="en-US" altLang="ko-KR" sz="90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협업문서를 등록하는 기능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바로가기 메뉴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b="1">
                <a:solidFill>
                  <a:srgbClr val="000000"/>
                </a:solidFill>
              </a:rPr>
              <a:t>  </a:t>
            </a:r>
            <a:r>
              <a:rPr lang="en-US" altLang="ko-KR" sz="90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새쪽지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쪽지함으로 이동한다</a:t>
            </a:r>
            <a:r>
              <a:rPr lang="en-US" altLang="ko-KR" sz="900" smtClean="0">
                <a:solidFill>
                  <a:srgbClr val="000000"/>
                </a:solidFill>
              </a:rPr>
              <a:t>.(</a:t>
            </a:r>
            <a:r>
              <a:rPr lang="ko-KR" altLang="en-US" sz="900" smtClean="0">
                <a:solidFill>
                  <a:srgbClr val="000000"/>
                </a:solidFill>
              </a:rPr>
              <a:t>새창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</a:rPr>
              <a:t>승인요청문서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협업프로세스로 이동한다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</a:rPr>
              <a:t>신규문서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나의문서 </a:t>
            </a:r>
            <a:r>
              <a:rPr lang="en-US" altLang="ko-KR" sz="900" smtClean="0">
                <a:solidFill>
                  <a:srgbClr val="000000"/>
                </a:solidFill>
              </a:rPr>
              <a:t>&gt;</a:t>
            </a:r>
            <a:r>
              <a:rPr lang="ko-KR" altLang="en-US" sz="900" smtClean="0">
                <a:solidFill>
                  <a:srgbClr val="000000"/>
                </a:solidFill>
              </a:rPr>
              <a:t> 신규문서함으로 이동한다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</a:rPr>
              <a:t>협업진행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협업프로세스로 이동한다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endParaRPr lang="en-US" altLang="ko-KR" sz="900" smtClean="0">
              <a:solidFill>
                <a:srgbClr val="00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52500" y="11337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307595" y="11337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52500" y="149378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69007" y="1152853"/>
            <a:ext cx="2764713" cy="285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78425" y="1139977"/>
            <a:ext cx="2531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user_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.psd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" y="1236244"/>
            <a:ext cx="7185889" cy="488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040139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수정중인 문서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내 수정중인 문서 화면</a:t>
            </a: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체크아웃 취소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체크아웃된 문서의 체크아웃을 취소함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추가기능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추가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 추가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Context Ment</a:t>
            </a:r>
            <a:b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9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 추가</a:t>
            </a:r>
          </a:p>
          <a:p>
            <a:pPr>
              <a:lnSpc>
                <a:spcPts val="1300"/>
              </a:lnSpc>
            </a:pP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체크아웃취소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수정중인 문서이므로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메뉴는 표시하지 않음</a:t>
            </a:r>
            <a:endParaRPr lang="en-US" altLang="ko-KR" sz="9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Rectangle 85"/>
          <p:cNvSpPr>
            <a:spLocks noChangeArrowheads="1"/>
          </p:cNvSpPr>
          <p:nvPr/>
        </p:nvSpPr>
        <p:spPr bwMode="auto">
          <a:xfrm>
            <a:off x="2591285" y="2026762"/>
            <a:ext cx="64807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Rectangle 85"/>
          <p:cNvSpPr>
            <a:spLocks noChangeArrowheads="1"/>
          </p:cNvSpPr>
          <p:nvPr/>
        </p:nvSpPr>
        <p:spPr bwMode="auto">
          <a:xfrm>
            <a:off x="1777015" y="2026762"/>
            <a:ext cx="765017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체크아웃취소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3" name="타원 302"/>
          <p:cNvSpPr/>
          <p:nvPr/>
        </p:nvSpPr>
        <p:spPr>
          <a:xfrm>
            <a:off x="1710076" y="193040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6" name="타원 305"/>
          <p:cNvSpPr/>
          <p:nvPr/>
        </p:nvSpPr>
        <p:spPr>
          <a:xfrm>
            <a:off x="2511700" y="193650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330" y="4171950"/>
            <a:ext cx="848559" cy="87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" name="타원 306"/>
          <p:cNvSpPr/>
          <p:nvPr/>
        </p:nvSpPr>
        <p:spPr>
          <a:xfrm>
            <a:off x="3416829" y="41237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3191" y="1845207"/>
            <a:ext cx="1271017" cy="212193"/>
          </a:xfrm>
          <a:prstGeom prst="roundRect">
            <a:avLst/>
          </a:prstGeom>
          <a:solidFill>
            <a:schemeClr val="tx1">
              <a:lumMod val="50000"/>
              <a:lumOff val="50000"/>
              <a:alpha val="31000"/>
            </a:schemeClr>
          </a:solidFill>
          <a:ln w="12700" cap="sq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832960" y="1481352"/>
            <a:ext cx="2651125" cy="144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 </a:t>
            </a: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수정중인 문서</a:t>
            </a:r>
            <a:endParaRPr lang="ko-KR" altLang="en-US" sz="10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849" y="5592832"/>
            <a:ext cx="1875307" cy="93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693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2438890"/>
            <a:ext cx="2610290" cy="310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747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수정중인 문서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체크아웃취소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 수정중인 문서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체크아웃취소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체크아웃취소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문서가 없을 경우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체크아웃을 취소하고자 하는 문서를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선택하세요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!“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2)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체크아웃 취소 확인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3)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체크아웃 실행</a:t>
            </a:r>
            <a:endParaRPr lang="en-US" altLang="ko-KR" sz="90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상세화면 조회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체크아웃된 문서는 상세조회화면에서 체크아웃취소 버튼과 자물쇄 아이콘을 표시해야 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25" y="1010572"/>
            <a:ext cx="4065460" cy="103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타원 34"/>
          <p:cNvSpPr/>
          <p:nvPr/>
        </p:nvSpPr>
        <p:spPr>
          <a:xfrm>
            <a:off x="323236" y="89001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260"/>
          <p:cNvSpPr>
            <a:spLocks noChangeArrowheads="1"/>
          </p:cNvSpPr>
          <p:nvPr/>
        </p:nvSpPr>
        <p:spPr bwMode="auto">
          <a:xfrm>
            <a:off x="396388" y="1016838"/>
            <a:ext cx="787149" cy="2519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57932" y="164592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260"/>
          <p:cNvSpPr>
            <a:spLocks noChangeArrowheads="1"/>
          </p:cNvSpPr>
          <p:nvPr/>
        </p:nvSpPr>
        <p:spPr bwMode="auto">
          <a:xfrm>
            <a:off x="631084" y="1772742"/>
            <a:ext cx="1344020" cy="2519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Rectangle 260"/>
          <p:cNvSpPr>
            <a:spLocks noChangeArrowheads="1"/>
          </p:cNvSpPr>
          <p:nvPr/>
        </p:nvSpPr>
        <p:spPr bwMode="auto">
          <a:xfrm>
            <a:off x="2245064" y="2651774"/>
            <a:ext cx="533113" cy="1471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AutoShape 129"/>
          <p:cNvCxnSpPr>
            <a:cxnSpLocks noChangeShapeType="1"/>
            <a:stCxn id="46" idx="2"/>
            <a:endCxn id="2051" idx="0"/>
          </p:cNvCxnSpPr>
          <p:nvPr/>
        </p:nvCxnSpPr>
        <p:spPr bwMode="auto">
          <a:xfrm rot="16200000" flipH="1">
            <a:off x="1413266" y="1914491"/>
            <a:ext cx="414226" cy="63457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0" name="그룹 49"/>
          <p:cNvGrpSpPr/>
          <p:nvPr/>
        </p:nvGrpSpPr>
        <p:grpSpPr>
          <a:xfrm>
            <a:off x="4443985" y="2939747"/>
            <a:ext cx="2100734" cy="947175"/>
            <a:chOff x="3625552" y="3186140"/>
            <a:chExt cx="2100734" cy="947175"/>
          </a:xfrm>
        </p:grpSpPr>
        <p:cxnSp>
          <p:nvCxnSpPr>
            <p:cNvPr id="51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4858187" y="3480926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AutoShape 86"/>
            <p:cNvSpPr>
              <a:spLocks noChangeArrowheads="1"/>
            </p:cNvSpPr>
            <p:nvPr/>
          </p:nvSpPr>
          <p:spPr bwMode="auto">
            <a:xfrm>
              <a:off x="3632722" y="3432001"/>
              <a:ext cx="2093564" cy="701314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TextBox 51"/>
            <p:cNvSpPr txBox="1">
              <a:spLocks noChangeArrowheads="1"/>
            </p:cNvSpPr>
            <p:nvPr/>
          </p:nvSpPr>
          <p:spPr bwMode="auto">
            <a:xfrm>
              <a:off x="3740300" y="3545272"/>
              <a:ext cx="17782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체크아웃을 취소하시겠습니까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AutoShape 86"/>
            <p:cNvSpPr>
              <a:spLocks noChangeArrowheads="1"/>
            </p:cNvSpPr>
            <p:nvPr/>
          </p:nvSpPr>
          <p:spPr bwMode="auto">
            <a:xfrm>
              <a:off x="3625552" y="3186140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 bwMode="auto">
            <a:xfrm>
              <a:off x="5595006" y="3245925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72" name="AutoShape 129"/>
          <p:cNvCxnSpPr>
            <a:cxnSpLocks noChangeShapeType="1"/>
            <a:stCxn id="36" idx="3"/>
            <a:endCxn id="54" idx="0"/>
          </p:cNvCxnSpPr>
          <p:nvPr/>
        </p:nvCxnSpPr>
        <p:spPr bwMode="auto">
          <a:xfrm>
            <a:off x="1183537" y="1142799"/>
            <a:ext cx="4310815" cy="1796948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AutoShape 129"/>
          <p:cNvCxnSpPr>
            <a:cxnSpLocks noChangeShapeType="1"/>
            <a:endCxn id="52" idx="1"/>
          </p:cNvCxnSpPr>
          <p:nvPr/>
        </p:nvCxnSpPr>
        <p:spPr bwMode="auto">
          <a:xfrm flipV="1">
            <a:off x="3237252" y="3536265"/>
            <a:ext cx="1213903" cy="39648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" name="Rectangle 260"/>
          <p:cNvSpPr>
            <a:spLocks noChangeArrowheads="1"/>
          </p:cNvSpPr>
          <p:nvPr/>
        </p:nvSpPr>
        <p:spPr bwMode="auto">
          <a:xfrm>
            <a:off x="2624328" y="2813318"/>
            <a:ext cx="214809" cy="1862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85"/>
          <p:cNvSpPr>
            <a:spLocks noChangeArrowheads="1"/>
          </p:cNvSpPr>
          <p:nvPr/>
        </p:nvSpPr>
        <p:spPr bwMode="auto">
          <a:xfrm>
            <a:off x="5116268" y="3599630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Rectangle 85"/>
          <p:cNvSpPr>
            <a:spLocks noChangeArrowheads="1"/>
          </p:cNvSpPr>
          <p:nvPr/>
        </p:nvSpPr>
        <p:spPr bwMode="auto">
          <a:xfrm>
            <a:off x="5475932" y="3599630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563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" y="1236244"/>
            <a:ext cx="7185889" cy="488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1832960" y="1481352"/>
            <a:ext cx="2651125" cy="144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 </a:t>
            </a: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만기 문서</a:t>
            </a:r>
            <a:endParaRPr lang="ko-KR" altLang="en-US" sz="10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7289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만기 문서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내 만기 문서 화면</a:t>
            </a: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 만기 문서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보존년한 만기 한달전부터 만기가 지난 문서를 표시함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보존기간 연장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문서의 보존기간을 연장함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추가기능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추가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 추가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Context Ment</a:t>
            </a:r>
            <a:b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endParaRPr lang="en-US" altLang="ko-KR" sz="9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 추가</a:t>
            </a:r>
          </a:p>
          <a:p>
            <a:pPr>
              <a:lnSpc>
                <a:spcPts val="1300"/>
              </a:lnSpc>
            </a:pP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체크아웃취소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9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Rectangle 85"/>
          <p:cNvSpPr>
            <a:spLocks noChangeArrowheads="1"/>
          </p:cNvSpPr>
          <p:nvPr/>
        </p:nvSpPr>
        <p:spPr bwMode="auto">
          <a:xfrm>
            <a:off x="2957045" y="2026762"/>
            <a:ext cx="64807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Rectangle 85"/>
          <p:cNvSpPr>
            <a:spLocks noChangeArrowheads="1"/>
          </p:cNvSpPr>
          <p:nvPr/>
        </p:nvSpPr>
        <p:spPr bwMode="auto">
          <a:xfrm>
            <a:off x="2142775" y="2026762"/>
            <a:ext cx="765017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보존기간 연장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3" name="타원 302"/>
          <p:cNvSpPr/>
          <p:nvPr/>
        </p:nvSpPr>
        <p:spPr>
          <a:xfrm>
            <a:off x="2075836" y="193040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6" name="타원 305"/>
          <p:cNvSpPr/>
          <p:nvPr/>
        </p:nvSpPr>
        <p:spPr>
          <a:xfrm>
            <a:off x="2877460" y="193650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330" y="4171950"/>
            <a:ext cx="848559" cy="87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" name="타원 306"/>
          <p:cNvSpPr/>
          <p:nvPr/>
        </p:nvSpPr>
        <p:spPr>
          <a:xfrm>
            <a:off x="3416829" y="41237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3191" y="2046375"/>
            <a:ext cx="1271017" cy="212193"/>
          </a:xfrm>
          <a:prstGeom prst="roundRect">
            <a:avLst/>
          </a:prstGeom>
          <a:solidFill>
            <a:schemeClr val="tx1">
              <a:lumMod val="50000"/>
              <a:lumOff val="50000"/>
              <a:alpha val="31000"/>
            </a:schemeClr>
          </a:solidFill>
          <a:ln w="12700" cap="sq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0564" y="197307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Rectangle 85"/>
          <p:cNvSpPr>
            <a:spLocks noChangeArrowheads="1"/>
          </p:cNvSpPr>
          <p:nvPr/>
        </p:nvSpPr>
        <p:spPr bwMode="auto">
          <a:xfrm>
            <a:off x="1770920" y="2035906"/>
            <a:ext cx="32861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056" y="5450833"/>
            <a:ext cx="2216859" cy="1073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0387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82" y="1021994"/>
            <a:ext cx="4512017" cy="1002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465629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만기 문서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보존기간 연장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 만기 문서 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보존기간 연장</a:t>
            </a: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보전기간 연장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문서가 없을 경우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보존기간을 연장할 문서를 선택하세요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!’ Alert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호출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보존기간 연장 창 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Display :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선택한 문서의 목록을 보여줌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연장하고자 하는 연한 </a:t>
            </a:r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>(Default 3</a:t>
            </a:r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   (1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/2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/3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/5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/10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영구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>
                <a:latin typeface="맑은 고딕" pitchFamily="50" charset="-127"/>
                <a:ea typeface="맑은 고딕" pitchFamily="50" charset="-127"/>
              </a:rPr>
              <a:t>확인시 만기일자 </a:t>
            </a:r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변경 </a:t>
            </a: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만기일자 변경 후 문서목록 </a:t>
            </a: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>Refresh)</a:t>
            </a:r>
            <a:br>
              <a:rPr lang="en-US" altLang="ko-KR" sz="90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latin typeface="맑은 고딕" pitchFamily="50" charset="-127"/>
                <a:ea typeface="맑은 고딕" pitchFamily="50" charset="-127"/>
              </a:rPr>
            </a:b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72035" y="90887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260"/>
          <p:cNvSpPr>
            <a:spLocks noChangeArrowheads="1"/>
          </p:cNvSpPr>
          <p:nvPr/>
        </p:nvSpPr>
        <p:spPr bwMode="auto">
          <a:xfrm>
            <a:off x="745187" y="1035692"/>
            <a:ext cx="876223" cy="2519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AutoShape 129"/>
          <p:cNvCxnSpPr>
            <a:cxnSpLocks noChangeShapeType="1"/>
            <a:stCxn id="36" idx="2"/>
            <a:endCxn id="28" idx="0"/>
          </p:cNvCxnSpPr>
          <p:nvPr/>
        </p:nvCxnSpPr>
        <p:spPr bwMode="auto">
          <a:xfrm rot="16200000" flipH="1">
            <a:off x="1007342" y="1463571"/>
            <a:ext cx="1147535" cy="79562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AutoShape 86"/>
          <p:cNvSpPr>
            <a:spLocks noChangeArrowheads="1"/>
          </p:cNvSpPr>
          <p:nvPr/>
        </p:nvSpPr>
        <p:spPr bwMode="auto">
          <a:xfrm>
            <a:off x="1125291" y="2712960"/>
            <a:ext cx="1706193" cy="1151930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265625" y="2894448"/>
            <a:ext cx="151528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선택한 문서의 보존기간을</a:t>
            </a:r>
            <a:endParaRPr lang="en-US" altLang="ko-KR" sz="9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AutoShape 86"/>
          <p:cNvSpPr>
            <a:spLocks noChangeArrowheads="1"/>
          </p:cNvSpPr>
          <p:nvPr/>
        </p:nvSpPr>
        <p:spPr bwMode="auto">
          <a:xfrm>
            <a:off x="1126353" y="2435149"/>
            <a:ext cx="1705131" cy="287337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보존기간 연장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1274371" y="3156538"/>
            <a:ext cx="415672" cy="18097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1690043" y="3156537"/>
            <a:ext cx="155575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1927083" y="3169399"/>
            <a:ext cx="81612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연장합니다</a:t>
            </a: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>. </a:t>
            </a:r>
            <a:endParaRPr lang="en-US" altLang="ko-KR" sz="9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Rectangle 85"/>
          <p:cNvSpPr>
            <a:spLocks noChangeArrowheads="1"/>
          </p:cNvSpPr>
          <p:nvPr/>
        </p:nvSpPr>
        <p:spPr bwMode="auto">
          <a:xfrm>
            <a:off x="1615688" y="3534978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Rectangle 85"/>
          <p:cNvSpPr>
            <a:spLocks noChangeArrowheads="1"/>
          </p:cNvSpPr>
          <p:nvPr/>
        </p:nvSpPr>
        <p:spPr bwMode="auto">
          <a:xfrm>
            <a:off x="1975352" y="3534978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793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" y="1236244"/>
            <a:ext cx="7185889" cy="488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1832960" y="1481352"/>
            <a:ext cx="2651125" cy="144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휴지통</a:t>
            </a:r>
            <a:endParaRPr lang="ko-KR" altLang="en-US" sz="10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94450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휴지통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휴지통 화면</a:t>
            </a: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372540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휴지통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 사용자가 삭제한 문서 표시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비우기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휴지통에 있는 모든 문서 삭제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문서 휴지통에서 삭제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복원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문서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복원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Context Ment</a:t>
            </a:r>
            <a:b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복원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휴지통에서는 비우기</a:t>
            </a:r>
            <a:r>
              <a:rPr lang="en-US" altLang="ko-KR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복원기능만 제공함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9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2" name="Rectangle 85"/>
          <p:cNvSpPr>
            <a:spLocks noChangeArrowheads="1"/>
          </p:cNvSpPr>
          <p:nvPr/>
        </p:nvSpPr>
        <p:spPr bwMode="auto">
          <a:xfrm>
            <a:off x="2142775" y="2026762"/>
            <a:ext cx="326105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복원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330" y="4171950"/>
            <a:ext cx="848559" cy="87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" name="타원 306"/>
          <p:cNvSpPr/>
          <p:nvPr/>
        </p:nvSpPr>
        <p:spPr>
          <a:xfrm>
            <a:off x="3416829" y="41237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3191" y="2247543"/>
            <a:ext cx="774341" cy="212193"/>
          </a:xfrm>
          <a:prstGeom prst="roundRect">
            <a:avLst/>
          </a:prstGeom>
          <a:solidFill>
            <a:schemeClr val="tx1">
              <a:lumMod val="50000"/>
              <a:lumOff val="50000"/>
              <a:alpha val="31000"/>
            </a:schemeClr>
          </a:solidFill>
          <a:ln w="12700" cap="sq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2276" y="217424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Rectangle 85"/>
          <p:cNvSpPr>
            <a:spLocks noChangeArrowheads="1"/>
          </p:cNvSpPr>
          <p:nvPr/>
        </p:nvSpPr>
        <p:spPr bwMode="auto">
          <a:xfrm>
            <a:off x="1770920" y="2035906"/>
            <a:ext cx="32861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173628" y="219862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3" name="타원 302"/>
          <p:cNvSpPr/>
          <p:nvPr/>
        </p:nvSpPr>
        <p:spPr>
          <a:xfrm>
            <a:off x="1700932" y="193040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091076" y="192735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94" y="5510083"/>
            <a:ext cx="1875448" cy="92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60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7" y="1053333"/>
            <a:ext cx="5743003" cy="7777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999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휴지통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비우기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복원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휴지통 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비우기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복원</a:t>
            </a: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비우기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휴지통의 모든 문서 영구 삭제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후 관리자휴지통에 보관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문서가 없을 경우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삭제할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문서를 선택하세요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!’ Alert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호출</a:t>
            </a: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후 관리자휴지통에 보관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복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문서가 없을 경우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복원할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문서를 선택하세요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!’ Alert</a:t>
            </a: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호출</a:t>
            </a: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latin typeface="맑은 고딕" pitchFamily="50" charset="-127"/>
                <a:ea typeface="맑은 고딕" pitchFamily="50" charset="-127"/>
              </a:rPr>
              <a:t>복원시 삭제당시의 폴더로 복원됨</a:t>
            </a: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복원시 폴더가 삭제된 경우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당시의 폴더가 삭제된 경우에는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선택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Popup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표시하여 직접 복원하고자 하는 폴더를 선택함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417032" y="117859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260"/>
          <p:cNvSpPr>
            <a:spLocks noChangeArrowheads="1"/>
          </p:cNvSpPr>
          <p:nvPr/>
        </p:nvSpPr>
        <p:spPr bwMode="auto">
          <a:xfrm>
            <a:off x="1490185" y="1305416"/>
            <a:ext cx="494706" cy="2519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AutoShape 129"/>
          <p:cNvCxnSpPr>
            <a:cxnSpLocks noChangeShapeType="1"/>
            <a:stCxn id="36" idx="2"/>
            <a:endCxn id="50" idx="0"/>
          </p:cNvCxnSpPr>
          <p:nvPr/>
        </p:nvCxnSpPr>
        <p:spPr bwMode="auto">
          <a:xfrm rot="5400000">
            <a:off x="1253268" y="1562050"/>
            <a:ext cx="488983" cy="47955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그룹 4"/>
          <p:cNvGrpSpPr/>
          <p:nvPr/>
        </p:nvGrpSpPr>
        <p:grpSpPr>
          <a:xfrm>
            <a:off x="238070" y="3387905"/>
            <a:ext cx="2100734" cy="1113369"/>
            <a:chOff x="420625" y="2361352"/>
            <a:chExt cx="2100734" cy="1113369"/>
          </a:xfrm>
        </p:grpSpPr>
        <p:cxnSp>
          <p:nvCxnSpPr>
            <p:cNvPr id="24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1653260" y="2802442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AutoShape 86"/>
            <p:cNvSpPr>
              <a:spLocks noChangeArrowheads="1"/>
            </p:cNvSpPr>
            <p:nvPr/>
          </p:nvSpPr>
          <p:spPr bwMode="auto">
            <a:xfrm>
              <a:off x="427795" y="2607213"/>
              <a:ext cx="2093564" cy="867508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TextBox 51"/>
            <p:cNvSpPr txBox="1">
              <a:spLocks noChangeArrowheads="1"/>
            </p:cNvSpPr>
            <p:nvPr/>
          </p:nvSpPr>
          <p:spPr bwMode="auto">
            <a:xfrm>
              <a:off x="535373" y="2720484"/>
              <a:ext cx="17782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선택한 문서를 영구삭제하시겠습니까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AutoShape 86"/>
            <p:cNvSpPr>
              <a:spLocks noChangeArrowheads="1"/>
            </p:cNvSpPr>
            <p:nvPr/>
          </p:nvSpPr>
          <p:spPr bwMode="auto">
            <a:xfrm>
              <a:off x="420625" y="2361352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2390079" y="2421137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타원 41"/>
          <p:cNvSpPr/>
          <p:nvPr/>
        </p:nvSpPr>
        <p:spPr>
          <a:xfrm>
            <a:off x="1898616" y="98352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260"/>
          <p:cNvSpPr>
            <a:spLocks noChangeArrowheads="1"/>
          </p:cNvSpPr>
          <p:nvPr/>
        </p:nvSpPr>
        <p:spPr bwMode="auto">
          <a:xfrm>
            <a:off x="1971769" y="1110344"/>
            <a:ext cx="418310" cy="2519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07613" y="2046321"/>
            <a:ext cx="2100734" cy="1113369"/>
            <a:chOff x="420625" y="2361352"/>
            <a:chExt cx="2100734" cy="1113369"/>
          </a:xfrm>
        </p:grpSpPr>
        <p:cxnSp>
          <p:nvCxnSpPr>
            <p:cNvPr id="45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1653260" y="2802442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AutoShape 86"/>
            <p:cNvSpPr>
              <a:spLocks noChangeArrowheads="1"/>
            </p:cNvSpPr>
            <p:nvPr/>
          </p:nvSpPr>
          <p:spPr bwMode="auto">
            <a:xfrm>
              <a:off x="427795" y="2607213"/>
              <a:ext cx="2093564" cy="867508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TextBox 51"/>
            <p:cNvSpPr txBox="1">
              <a:spLocks noChangeArrowheads="1"/>
            </p:cNvSpPr>
            <p:nvPr/>
          </p:nvSpPr>
          <p:spPr bwMode="auto">
            <a:xfrm>
              <a:off x="535373" y="2720484"/>
              <a:ext cx="177827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휴지통의 모든 문서를 영구삭제하시겠습니까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AutoShape 86"/>
            <p:cNvSpPr>
              <a:spLocks noChangeArrowheads="1"/>
            </p:cNvSpPr>
            <p:nvPr/>
          </p:nvSpPr>
          <p:spPr bwMode="auto">
            <a:xfrm>
              <a:off x="420625" y="2361352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 bwMode="auto">
            <a:xfrm>
              <a:off x="2390079" y="2421137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54" name="AutoShape 129"/>
          <p:cNvCxnSpPr>
            <a:cxnSpLocks noChangeShapeType="1"/>
            <a:stCxn id="43" idx="2"/>
            <a:endCxn id="25" idx="3"/>
          </p:cNvCxnSpPr>
          <p:nvPr/>
        </p:nvCxnSpPr>
        <p:spPr bwMode="auto">
          <a:xfrm rot="16200000" flipH="1">
            <a:off x="907237" y="2635953"/>
            <a:ext cx="2705254" cy="157880"/>
          </a:xfrm>
          <a:prstGeom prst="bentConnector4">
            <a:avLst>
              <a:gd name="adj1" fmla="val 23055"/>
              <a:gd name="adj2" fmla="val 277271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타원 54"/>
          <p:cNvSpPr/>
          <p:nvPr/>
        </p:nvSpPr>
        <p:spPr>
          <a:xfrm>
            <a:off x="2297904" y="98047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Rectangle 260"/>
          <p:cNvSpPr>
            <a:spLocks noChangeArrowheads="1"/>
          </p:cNvSpPr>
          <p:nvPr/>
        </p:nvSpPr>
        <p:spPr bwMode="auto">
          <a:xfrm>
            <a:off x="2371057" y="1107296"/>
            <a:ext cx="418310" cy="2519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728403" y="1990150"/>
            <a:ext cx="2100734" cy="1113369"/>
            <a:chOff x="420625" y="2361352"/>
            <a:chExt cx="2100734" cy="1113369"/>
          </a:xfrm>
        </p:grpSpPr>
        <p:cxnSp>
          <p:nvCxnSpPr>
            <p:cNvPr id="58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1653260" y="2802442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" name="AutoShape 86"/>
            <p:cNvSpPr>
              <a:spLocks noChangeArrowheads="1"/>
            </p:cNvSpPr>
            <p:nvPr/>
          </p:nvSpPr>
          <p:spPr bwMode="auto">
            <a:xfrm>
              <a:off x="427795" y="2607213"/>
              <a:ext cx="2093564" cy="867508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TextBox 51"/>
            <p:cNvSpPr txBox="1">
              <a:spLocks noChangeArrowheads="1"/>
            </p:cNvSpPr>
            <p:nvPr/>
          </p:nvSpPr>
          <p:spPr bwMode="auto">
            <a:xfrm>
              <a:off x="535373" y="2720484"/>
              <a:ext cx="17782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선택한 문서를 복원하시겠습니까</a:t>
              </a:r>
              <a:r>
                <a:rPr lang="en-US" altLang="ko-KR" sz="8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8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AutoShape 86"/>
            <p:cNvSpPr>
              <a:spLocks noChangeArrowheads="1"/>
            </p:cNvSpPr>
            <p:nvPr/>
          </p:nvSpPr>
          <p:spPr bwMode="auto">
            <a:xfrm>
              <a:off x="420625" y="2361352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 bwMode="auto">
            <a:xfrm>
              <a:off x="2390079" y="2421137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65" name="AutoShape 129"/>
          <p:cNvCxnSpPr>
            <a:cxnSpLocks noChangeShapeType="1"/>
            <a:stCxn id="56" idx="3"/>
            <a:endCxn id="61" idx="0"/>
          </p:cNvCxnSpPr>
          <p:nvPr/>
        </p:nvCxnSpPr>
        <p:spPr bwMode="auto">
          <a:xfrm>
            <a:off x="2789367" y="1233257"/>
            <a:ext cx="989403" cy="756893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AutoShape 86"/>
          <p:cNvSpPr>
            <a:spLocks noChangeArrowheads="1"/>
          </p:cNvSpPr>
          <p:nvPr/>
        </p:nvSpPr>
        <p:spPr bwMode="auto">
          <a:xfrm>
            <a:off x="5183526" y="2796162"/>
            <a:ext cx="2075130" cy="3266273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AutoShape 86"/>
          <p:cNvSpPr>
            <a:spLocks noChangeArrowheads="1"/>
          </p:cNvSpPr>
          <p:nvPr/>
        </p:nvSpPr>
        <p:spPr bwMode="auto">
          <a:xfrm>
            <a:off x="5172804" y="2471514"/>
            <a:ext cx="2085852" cy="324648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Rectangle 85"/>
          <p:cNvSpPr>
            <a:spLocks noChangeArrowheads="1"/>
          </p:cNvSpPr>
          <p:nvPr/>
        </p:nvSpPr>
        <p:spPr bwMode="auto">
          <a:xfrm>
            <a:off x="5322799" y="2894083"/>
            <a:ext cx="1647825" cy="2381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6549123" y="2923245"/>
            <a:ext cx="14535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73" name="직사각형 72"/>
          <p:cNvSpPr/>
          <p:nvPr/>
        </p:nvSpPr>
        <p:spPr bwMode="auto">
          <a:xfrm>
            <a:off x="5754773" y="2923245"/>
            <a:ext cx="786615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348235" y="290495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구분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71" y="2530269"/>
            <a:ext cx="207962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/>
          <p:cNvSpPr/>
          <p:nvPr/>
        </p:nvSpPr>
        <p:spPr>
          <a:xfrm>
            <a:off x="5100573" y="239928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584" y="3182114"/>
            <a:ext cx="1656184" cy="23819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1" name="AutoShape 129"/>
          <p:cNvCxnSpPr>
            <a:cxnSpLocks noChangeShapeType="1"/>
            <a:stCxn id="59" idx="2"/>
            <a:endCxn id="66" idx="1"/>
          </p:cNvCxnSpPr>
          <p:nvPr/>
        </p:nvCxnSpPr>
        <p:spPr bwMode="auto">
          <a:xfrm rot="16200000" flipH="1">
            <a:off x="3820050" y="3065823"/>
            <a:ext cx="1325780" cy="1401171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Rectangle 85"/>
          <p:cNvSpPr>
            <a:spLocks noChangeArrowheads="1"/>
          </p:cNvSpPr>
          <p:nvPr/>
        </p:nvSpPr>
        <p:spPr bwMode="auto">
          <a:xfrm>
            <a:off x="932198" y="2823778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Rectangle 85"/>
          <p:cNvSpPr>
            <a:spLocks noChangeArrowheads="1"/>
          </p:cNvSpPr>
          <p:nvPr/>
        </p:nvSpPr>
        <p:spPr bwMode="auto">
          <a:xfrm>
            <a:off x="1291862" y="2823778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Rectangle 85"/>
          <p:cNvSpPr>
            <a:spLocks noChangeArrowheads="1"/>
          </p:cNvSpPr>
          <p:nvPr/>
        </p:nvSpPr>
        <p:spPr bwMode="auto">
          <a:xfrm>
            <a:off x="932197" y="4190760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Rectangle 85"/>
          <p:cNvSpPr>
            <a:spLocks noChangeArrowheads="1"/>
          </p:cNvSpPr>
          <p:nvPr/>
        </p:nvSpPr>
        <p:spPr bwMode="auto">
          <a:xfrm>
            <a:off x="1291861" y="4190760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85"/>
          <p:cNvSpPr>
            <a:spLocks noChangeArrowheads="1"/>
          </p:cNvSpPr>
          <p:nvPr/>
        </p:nvSpPr>
        <p:spPr bwMode="auto">
          <a:xfrm>
            <a:off x="3398306" y="2740651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Rectangle 85"/>
          <p:cNvSpPr>
            <a:spLocks noChangeArrowheads="1"/>
          </p:cNvSpPr>
          <p:nvPr/>
        </p:nvSpPr>
        <p:spPr bwMode="auto">
          <a:xfrm>
            <a:off x="3757970" y="2740651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827470" y="5733233"/>
            <a:ext cx="688276" cy="179388"/>
            <a:chOff x="1615688" y="3534978"/>
            <a:chExt cx="688276" cy="179388"/>
          </a:xfrm>
        </p:grpSpPr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1615688" y="3534978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Rectangle 85"/>
            <p:cNvSpPr>
              <a:spLocks noChangeArrowheads="1"/>
            </p:cNvSpPr>
            <p:nvPr/>
          </p:nvSpPr>
          <p:spPr bwMode="auto">
            <a:xfrm>
              <a:off x="1975352" y="3534978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5754773" y="5676575"/>
            <a:ext cx="479772" cy="27827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982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" y="1236244"/>
            <a:ext cx="7185889" cy="488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1832960" y="1481352"/>
            <a:ext cx="2651125" cy="144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</a:t>
            </a:r>
            <a:endParaRPr lang="ko-KR" altLang="en-US" sz="10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29542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즐겨찾기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즐겨찾기 화면</a:t>
            </a: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선택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즐겨찾기 폴더를 표시함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1)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폴더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사용자가 직접 등록한 폴더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문서를 즐겨찾기 할 수 있음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2)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바로가기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특정폴더를 즐겨찾기 추가한 폴더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문서를 즐겨찾기 할 수 없으며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특정폴더를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Link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연결함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편집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즐겨찾는 폴더 구성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Popup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기능 버튼 기능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다음 페이지 참조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문서상세 조회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문서상세 조회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Popup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※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해당문서가 삭제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권한변경 또는 소유권이전으로 조회를 할 수 없는 경우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 “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문서에 대한 권한이 없습니다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즐겨찾기를 삭제하시겠습니까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?” Alert</a:t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즐겨찾기에 보관된 문서는 사용자 휴지통에서 완전삭제시 배치에 의한 일괄삭제됨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endParaRPr lang="ko-KR" altLang="en-US" sz="900" b="1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Rectangle 85"/>
          <p:cNvSpPr>
            <a:spLocks noChangeArrowheads="1"/>
          </p:cNvSpPr>
          <p:nvPr/>
        </p:nvSpPr>
        <p:spPr bwMode="auto">
          <a:xfrm>
            <a:off x="3344957" y="2045050"/>
            <a:ext cx="64807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Rectangle 85"/>
          <p:cNvSpPr>
            <a:spLocks noChangeArrowheads="1"/>
          </p:cNvSpPr>
          <p:nvPr/>
        </p:nvSpPr>
        <p:spPr bwMode="auto">
          <a:xfrm>
            <a:off x="2530687" y="2045050"/>
            <a:ext cx="765017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즐겨찾기제외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Rectangle 85"/>
          <p:cNvSpPr>
            <a:spLocks noChangeArrowheads="1"/>
          </p:cNvSpPr>
          <p:nvPr/>
        </p:nvSpPr>
        <p:spPr bwMode="auto">
          <a:xfrm>
            <a:off x="2186540" y="2045050"/>
            <a:ext cx="32861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93191" y="2494432"/>
            <a:ext cx="826009" cy="211824"/>
          </a:xfrm>
          <a:prstGeom prst="roundRect">
            <a:avLst/>
          </a:prstGeom>
          <a:solidFill>
            <a:schemeClr val="tx1">
              <a:lumMod val="50000"/>
              <a:lumOff val="50000"/>
              <a:alpha val="31000"/>
            </a:schemeClr>
          </a:solidFill>
          <a:ln w="12700" cap="sq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3239" y="241975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212257" y="245207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85"/>
          <p:cNvSpPr>
            <a:spLocks noChangeArrowheads="1"/>
          </p:cNvSpPr>
          <p:nvPr/>
        </p:nvSpPr>
        <p:spPr bwMode="auto">
          <a:xfrm>
            <a:off x="1830960" y="2049674"/>
            <a:ext cx="32861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kumimoji="0"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록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Rectangle 260"/>
          <p:cNvSpPr>
            <a:spLocks noChangeArrowheads="1"/>
          </p:cNvSpPr>
          <p:nvPr/>
        </p:nvSpPr>
        <p:spPr bwMode="auto">
          <a:xfrm>
            <a:off x="1798132" y="2005510"/>
            <a:ext cx="2228923" cy="2519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743352" y="196717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260"/>
          <p:cNvSpPr>
            <a:spLocks noChangeArrowheads="1"/>
          </p:cNvSpPr>
          <p:nvPr/>
        </p:nvSpPr>
        <p:spPr bwMode="auto">
          <a:xfrm>
            <a:off x="1950533" y="4725617"/>
            <a:ext cx="1503868" cy="2519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849570" y="465957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7" name="AutoShape 129"/>
          <p:cNvCxnSpPr>
            <a:cxnSpLocks noChangeShapeType="1"/>
            <a:stCxn id="19" idx="2"/>
            <a:endCxn id="28" idx="1"/>
          </p:cNvCxnSpPr>
          <p:nvPr/>
        </p:nvCxnSpPr>
        <p:spPr bwMode="auto">
          <a:xfrm rot="16200000" flipH="1">
            <a:off x="2659028" y="5020977"/>
            <a:ext cx="807240" cy="720363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830" y="5035213"/>
            <a:ext cx="1260140" cy="149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72480" y="5411840"/>
            <a:ext cx="1395155" cy="225025"/>
          </a:xfrm>
          <a:prstGeom prst="rect">
            <a:avLst/>
          </a:prstGeom>
          <a:noFill/>
          <a:ln w="12700" cap="sq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schemeClr val="tx1"/>
                </a:solidFill>
              </a:rPr>
              <a:t>작업카트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024" y="5724255"/>
            <a:ext cx="2001443" cy="99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8009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46420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즐겨찾기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1226296" y="1899349"/>
            <a:ext cx="41036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endParaRPr lang="ko-KR" altLang="en-US" sz="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Picture 61" descr="FN_03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35" y="1905436"/>
            <a:ext cx="153937" cy="1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1407401" y="2259465"/>
            <a:ext cx="590071" cy="156451"/>
            <a:chOff x="2966723" y="2917255"/>
            <a:chExt cx="590071" cy="156451"/>
          </a:xfrm>
        </p:grpSpPr>
        <p:pic>
          <p:nvPicPr>
            <p:cNvPr id="28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제품동향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407401" y="2945267"/>
            <a:ext cx="384886" cy="168843"/>
            <a:chOff x="2966723" y="3088707"/>
            <a:chExt cx="384886" cy="168843"/>
          </a:xfrm>
        </p:grpSpPr>
        <p:pic>
          <p:nvPicPr>
            <p:cNvPr id="31" name="Picture 2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205184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경리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216771" y="2104601"/>
            <a:ext cx="590071" cy="156451"/>
            <a:chOff x="2966723" y="2917255"/>
            <a:chExt cx="590071" cy="156451"/>
          </a:xfrm>
        </p:grpSpPr>
        <p:pic>
          <p:nvPicPr>
            <p:cNvPr id="35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회계관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407401" y="3140534"/>
            <a:ext cx="590071" cy="168843"/>
            <a:chOff x="2966723" y="3088707"/>
            <a:chExt cx="590071" cy="168843"/>
          </a:xfrm>
        </p:grpSpPr>
        <p:pic>
          <p:nvPicPr>
            <p:cNvPr id="38" name="Picture 2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지출관리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376234" y="3543800"/>
            <a:ext cx="590071" cy="156451"/>
            <a:chOff x="2966723" y="2917255"/>
            <a:chExt cx="590071" cy="156451"/>
          </a:xfrm>
        </p:grpSpPr>
        <p:pic>
          <p:nvPicPr>
            <p:cNvPr id="42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제품기획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376234" y="3715252"/>
            <a:ext cx="384886" cy="168843"/>
            <a:chOff x="2966723" y="3088707"/>
            <a:chExt cx="384886" cy="168843"/>
          </a:xfrm>
        </p:grpSpPr>
        <p:pic>
          <p:nvPicPr>
            <p:cNvPr id="45" name="Picture 2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205184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221518" y="3363534"/>
            <a:ext cx="590071" cy="156451"/>
            <a:chOff x="2966723" y="2917255"/>
            <a:chExt cx="590071" cy="156451"/>
          </a:xfrm>
        </p:grpSpPr>
        <p:pic>
          <p:nvPicPr>
            <p:cNvPr id="50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제품개발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376234" y="3910519"/>
            <a:ext cx="487479" cy="168843"/>
            <a:chOff x="2966723" y="3088707"/>
            <a:chExt cx="487479" cy="168843"/>
          </a:xfrm>
        </p:grpSpPr>
        <p:pic>
          <p:nvPicPr>
            <p:cNvPr id="53" name="Picture 2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307777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528634" y="4062919"/>
            <a:ext cx="692663" cy="168843"/>
            <a:chOff x="2966723" y="3088707"/>
            <a:chExt cx="692663" cy="168843"/>
          </a:xfrm>
        </p:grpSpPr>
        <p:pic>
          <p:nvPicPr>
            <p:cNvPr id="56" name="Picture 2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512961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주간보고서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528634" y="4253419"/>
            <a:ext cx="692663" cy="168843"/>
            <a:chOff x="2966723" y="3088707"/>
            <a:chExt cx="692663" cy="168843"/>
          </a:xfrm>
        </p:grpSpPr>
        <p:pic>
          <p:nvPicPr>
            <p:cNvPr id="59" name="Picture 2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512961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월간보고서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587103" y="2417937"/>
            <a:ext cx="590071" cy="156451"/>
            <a:chOff x="2966723" y="2917255"/>
            <a:chExt cx="590071" cy="156451"/>
          </a:xfrm>
        </p:grpSpPr>
        <p:pic>
          <p:nvPicPr>
            <p:cNvPr id="62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최신기술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587103" y="2589843"/>
            <a:ext cx="590071" cy="156451"/>
            <a:chOff x="2966723" y="2917255"/>
            <a:chExt cx="590071" cy="156451"/>
          </a:xfrm>
        </p:grpSpPr>
        <p:pic>
          <p:nvPicPr>
            <p:cNvPr id="65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기술동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587103" y="2761750"/>
            <a:ext cx="590071" cy="168843"/>
            <a:chOff x="2966723" y="3088707"/>
            <a:chExt cx="590071" cy="168843"/>
          </a:xfrm>
        </p:grpSpPr>
        <p:pic>
          <p:nvPicPr>
            <p:cNvPr id="68" name="Picture 2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타사사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례</a:t>
              </a: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909149" y="1852812"/>
            <a:ext cx="1677036" cy="2686873"/>
          </a:xfrm>
          <a:prstGeom prst="rect">
            <a:avLst/>
          </a:prstGeom>
          <a:noFill/>
          <a:ln w="12700" cap="sq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cxnSp>
        <p:nvCxnSpPr>
          <p:cNvPr id="71" name="AutoShape 48"/>
          <p:cNvCxnSpPr>
            <a:cxnSpLocks noChangeShapeType="1"/>
            <a:stCxn id="35" idx="2"/>
            <a:endCxn id="28" idx="1"/>
          </p:cNvCxnSpPr>
          <p:nvPr/>
        </p:nvCxnSpPr>
        <p:spPr bwMode="auto">
          <a:xfrm rot="16200000" flipH="1">
            <a:off x="1307849" y="2241982"/>
            <a:ext cx="80483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2" name="AutoShape 48"/>
          <p:cNvCxnSpPr>
            <a:cxnSpLocks noChangeShapeType="1"/>
            <a:stCxn id="35" idx="2"/>
            <a:endCxn id="31" idx="1"/>
          </p:cNvCxnSpPr>
          <p:nvPr/>
        </p:nvCxnSpPr>
        <p:spPr bwMode="auto">
          <a:xfrm rot="16200000" flipH="1">
            <a:off x="963772" y="2586059"/>
            <a:ext cx="768637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3" name="AutoShape 48"/>
          <p:cNvCxnSpPr>
            <a:cxnSpLocks noChangeShapeType="1"/>
            <a:stCxn id="35" idx="2"/>
            <a:endCxn id="38" idx="1"/>
          </p:cNvCxnSpPr>
          <p:nvPr/>
        </p:nvCxnSpPr>
        <p:spPr bwMode="auto">
          <a:xfrm rot="16200000" flipH="1">
            <a:off x="866138" y="2683693"/>
            <a:ext cx="963904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4" name="AutoShape 48"/>
          <p:cNvCxnSpPr>
            <a:cxnSpLocks noChangeShapeType="1"/>
            <a:stCxn id="50" idx="2"/>
            <a:endCxn id="42" idx="1"/>
          </p:cNvCxnSpPr>
          <p:nvPr/>
        </p:nvCxnSpPr>
        <p:spPr bwMode="auto">
          <a:xfrm rot="16200000" flipH="1">
            <a:off x="1281938" y="3531573"/>
            <a:ext cx="105885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5" name="AutoShape 48"/>
          <p:cNvCxnSpPr>
            <a:cxnSpLocks noChangeShapeType="1"/>
            <a:stCxn id="50" idx="2"/>
            <a:endCxn id="45" idx="1"/>
          </p:cNvCxnSpPr>
          <p:nvPr/>
        </p:nvCxnSpPr>
        <p:spPr bwMode="auto">
          <a:xfrm rot="16200000" flipH="1">
            <a:off x="1195036" y="3618475"/>
            <a:ext cx="279689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6" name="AutoShape 48"/>
          <p:cNvCxnSpPr>
            <a:cxnSpLocks noChangeShapeType="1"/>
            <a:stCxn id="50" idx="2"/>
            <a:endCxn id="53" idx="1"/>
          </p:cNvCxnSpPr>
          <p:nvPr/>
        </p:nvCxnSpPr>
        <p:spPr bwMode="auto">
          <a:xfrm rot="16200000" flipH="1">
            <a:off x="1097402" y="3716109"/>
            <a:ext cx="474956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7" name="AutoShape 48"/>
          <p:cNvCxnSpPr>
            <a:cxnSpLocks noChangeShapeType="1"/>
            <a:stCxn id="53" idx="2"/>
            <a:endCxn id="59" idx="1"/>
          </p:cNvCxnSpPr>
          <p:nvPr/>
        </p:nvCxnSpPr>
        <p:spPr bwMode="auto">
          <a:xfrm rot="16200000" flipH="1">
            <a:off x="1364805" y="4174011"/>
            <a:ext cx="258479" cy="69180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8" name="AutoShape 48"/>
          <p:cNvCxnSpPr>
            <a:cxnSpLocks noChangeShapeType="1"/>
            <a:stCxn id="53" idx="2"/>
            <a:endCxn id="56" idx="1"/>
          </p:cNvCxnSpPr>
          <p:nvPr/>
        </p:nvCxnSpPr>
        <p:spPr bwMode="auto">
          <a:xfrm rot="16200000" flipH="1">
            <a:off x="1460055" y="4078761"/>
            <a:ext cx="67979" cy="69180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79" name="AutoShape 48"/>
          <p:cNvCxnSpPr>
            <a:cxnSpLocks noChangeShapeType="1"/>
            <a:stCxn id="28" idx="2"/>
            <a:endCxn id="62" idx="1"/>
          </p:cNvCxnSpPr>
          <p:nvPr/>
        </p:nvCxnSpPr>
        <p:spPr bwMode="auto">
          <a:xfrm rot="16200000" flipH="1">
            <a:off x="1491211" y="2404114"/>
            <a:ext cx="84091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0" name="AutoShape 48"/>
          <p:cNvCxnSpPr>
            <a:cxnSpLocks noChangeShapeType="1"/>
            <a:stCxn id="28" idx="2"/>
            <a:endCxn id="65" idx="1"/>
          </p:cNvCxnSpPr>
          <p:nvPr/>
        </p:nvCxnSpPr>
        <p:spPr bwMode="auto">
          <a:xfrm rot="16200000" flipH="1">
            <a:off x="1405258" y="2490067"/>
            <a:ext cx="255997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1" name="AutoShape 48"/>
          <p:cNvCxnSpPr>
            <a:cxnSpLocks noChangeShapeType="1"/>
            <a:stCxn id="28" idx="2"/>
            <a:endCxn id="68" idx="1"/>
          </p:cNvCxnSpPr>
          <p:nvPr/>
        </p:nvCxnSpPr>
        <p:spPr bwMode="auto">
          <a:xfrm rot="16200000" flipH="1">
            <a:off x="1318128" y="2577197"/>
            <a:ext cx="430256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2" name="AutoShape 48"/>
          <p:cNvCxnSpPr>
            <a:cxnSpLocks noChangeShapeType="1"/>
            <a:stCxn id="26" idx="2"/>
            <a:endCxn id="35" idx="1"/>
          </p:cNvCxnSpPr>
          <p:nvPr/>
        </p:nvCxnSpPr>
        <p:spPr bwMode="auto">
          <a:xfrm rot="16200000" flipH="1">
            <a:off x="1092232" y="2062132"/>
            <a:ext cx="137010" cy="112067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83" name="AutoShape 48"/>
          <p:cNvCxnSpPr>
            <a:cxnSpLocks noChangeShapeType="1"/>
            <a:stCxn id="26" idx="2"/>
            <a:endCxn id="50" idx="1"/>
          </p:cNvCxnSpPr>
          <p:nvPr/>
        </p:nvCxnSpPr>
        <p:spPr bwMode="auto">
          <a:xfrm rot="16200000" flipH="1">
            <a:off x="465140" y="2689225"/>
            <a:ext cx="1395943" cy="11681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4" name="AutoShape 26" descr="박스4-2"/>
          <p:cNvSpPr>
            <a:spLocks noChangeArrowheads="1"/>
          </p:cNvSpPr>
          <p:nvPr/>
        </p:nvSpPr>
        <p:spPr bwMode="auto">
          <a:xfrm>
            <a:off x="3603483" y="1824190"/>
            <a:ext cx="5965390" cy="1491672"/>
          </a:xfrm>
          <a:prstGeom prst="roundRect">
            <a:avLst>
              <a:gd name="adj" fmla="val 6653"/>
            </a:avLst>
          </a:prstGeom>
          <a:blipFill dpi="0" rotWithShape="1">
            <a:blip r:embed="rId6" cstate="print"/>
            <a:srcRect/>
            <a:stretch>
              <a:fillRect/>
            </a:stretch>
          </a:blipFill>
          <a:ln w="9525" algn="ctr">
            <a:solidFill>
              <a:srgbClr val="97B7E1"/>
            </a:solidFill>
            <a:round/>
            <a:headEnd/>
            <a:tailEnd/>
          </a:ln>
        </p:spPr>
        <p:txBody>
          <a:bodyPr anchor="ctr"/>
          <a:lstStyle>
            <a:lvl1pPr marL="139700" indent="-139700" algn="l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algn="l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algn="l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algn="l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algn="l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lnSpc>
                <a:spcPct val="130000"/>
              </a:lnSpc>
              <a:buFont typeface="맑은 고딕" pitchFamily="50" charset="-127"/>
              <a:buChar char="•"/>
            </a:pPr>
            <a:r>
              <a:rPr lang="ko-KR" altLang="en-US" sz="1100" b="1" smtClean="0">
                <a:latin typeface="맑은 고딕" pitchFamily="50" charset="-127"/>
                <a:ea typeface="맑은 고딕" pitchFamily="50" charset="-127"/>
              </a:rPr>
              <a:t>즐겨찾기 폴더</a:t>
            </a: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100" b="1" smtClean="0">
                <a:latin typeface="맑은 고딕" pitchFamily="50" charset="-127"/>
                <a:ea typeface="맑은 고딕" pitchFamily="50" charset="-127"/>
              </a:rPr>
              <a:t>즐겨찾기 구성을 위한 폴더임</a:t>
            </a: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문서를 즐겨찾기 할 수 있음 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단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실제문서를 등록하지는 못함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1100" b="1" smtClean="0">
                <a:latin typeface="맑은 고딕" pitchFamily="50" charset="-127"/>
                <a:ea typeface="맑은 고딕" pitchFamily="50" charset="-127"/>
              </a:rPr>
              <a:t>문서의 권한에 따라 수정</a:t>
            </a: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b="1" smtClean="0">
                <a:latin typeface="맑은 고딕" pitchFamily="50" charset="-127"/>
                <a:ea typeface="맑은 고딕" pitchFamily="50" charset="-127"/>
              </a:rPr>
              <a:t>삭제 기능 제공</a:t>
            </a: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4)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기능버튼 및 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Context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메뉴 구성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 =&gt;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(X),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(O),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(O),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즐겨찾기제외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(O),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(X),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복사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(X),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임시작업함추가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(X) </a:t>
            </a:r>
            <a:endParaRPr lang="en-US" altLang="ko-KR" sz="11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2644662" y="1859129"/>
            <a:ext cx="846683" cy="329892"/>
            <a:chOff x="2966723" y="2917253"/>
            <a:chExt cx="590072" cy="156453"/>
          </a:xfrm>
        </p:grpSpPr>
        <p:pic>
          <p:nvPicPr>
            <p:cNvPr id="86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 Box 27"/>
            <p:cNvSpPr txBox="1">
              <a:spLocks noChangeArrowheads="1"/>
            </p:cNvSpPr>
            <p:nvPr/>
          </p:nvSpPr>
          <p:spPr bwMode="auto">
            <a:xfrm>
              <a:off x="3146426" y="2917253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최신기술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8" name="AutoShape 26" descr="박스4-2"/>
          <p:cNvSpPr>
            <a:spLocks noChangeArrowheads="1"/>
          </p:cNvSpPr>
          <p:nvPr/>
        </p:nvSpPr>
        <p:spPr bwMode="auto">
          <a:xfrm>
            <a:off x="3608107" y="3463586"/>
            <a:ext cx="5965390" cy="1491672"/>
          </a:xfrm>
          <a:prstGeom prst="roundRect">
            <a:avLst>
              <a:gd name="adj" fmla="val 6653"/>
            </a:avLst>
          </a:prstGeom>
          <a:blipFill dpi="0" rotWithShape="1">
            <a:blip r:embed="rId6" cstate="print"/>
            <a:srcRect/>
            <a:stretch>
              <a:fillRect/>
            </a:stretch>
          </a:blipFill>
          <a:ln w="9525" algn="ctr">
            <a:solidFill>
              <a:srgbClr val="97B7E1"/>
            </a:solidFill>
            <a:round/>
            <a:headEnd/>
            <a:tailEnd/>
          </a:ln>
        </p:spPr>
        <p:txBody>
          <a:bodyPr anchor="ctr"/>
          <a:lstStyle>
            <a:lvl1pPr marL="139700" indent="-139700" algn="l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algn="l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algn="l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algn="l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algn="l" eaLnBrk="0" hangingPunct="0"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lnSpc>
                <a:spcPct val="130000"/>
              </a:lnSpc>
              <a:buFont typeface="맑은 고딕" pitchFamily="50" charset="-127"/>
              <a:buChar char="•"/>
            </a:pPr>
            <a:r>
              <a:rPr lang="ko-KR" altLang="en-US" sz="1100" b="1" smtClean="0">
                <a:latin typeface="맑은 고딕" pitchFamily="50" charset="-127"/>
                <a:ea typeface="맑은 고딕" pitchFamily="50" charset="-127"/>
              </a:rPr>
              <a:t>바로가기 폴더</a:t>
            </a: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1100" b="1" smtClean="0">
                <a:latin typeface="맑은 고딕" pitchFamily="50" charset="-127"/>
                <a:ea typeface="맑은 고딕" pitchFamily="50" charset="-127"/>
              </a:rPr>
              <a:t>폴더를 즐겨찾기 추가한 폴더임 </a:t>
            </a: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100" b="1" smtClean="0">
                <a:latin typeface="맑은 고딕" pitchFamily="50" charset="-127"/>
                <a:ea typeface="맑은 고딕" pitchFamily="50" charset="-127"/>
              </a:rPr>
              <a:t>실제폴더를 가리키는 링크 폴더</a:t>
            </a: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실제 폴더 이므로 문서를 등록할 수</a:t>
            </a:r>
            <a:r>
              <a:rPr lang="en-US" altLang="ko-KR" sz="11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있으나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문서를 즐겨찾기 할 수는 없음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1100" b="1" smtClean="0">
                <a:latin typeface="맑은 고딕" pitchFamily="50" charset="-127"/>
                <a:ea typeface="맑은 고딕" pitchFamily="50" charset="-127"/>
              </a:rPr>
              <a:t>문서의 권한에 따라 등록</a:t>
            </a: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b="1" smtClean="0"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100" b="1" smtClean="0">
                <a:latin typeface="맑은 고딕" pitchFamily="50" charset="-127"/>
                <a:ea typeface="맑은 고딕" pitchFamily="50" charset="-127"/>
              </a:rPr>
              <a:t>삭제 기능 제공</a:t>
            </a:r>
            <a: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b="1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4)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기능버튼 및 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Context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메뉴 구성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 =&gt;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(O),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(O),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(O), </a:t>
            </a:r>
            <a:r>
              <a:rPr lang="ko-KR" altLang="en-US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즐겨찾기제외</a:t>
            </a:r>
            <a:r>
              <a:rPr lang="en-US" altLang="ko-KR" sz="11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(X), </a:t>
            </a:r>
            <a:r>
              <a:rPr lang="ko-KR" altLang="en-US" sz="11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lang="en-US" altLang="ko-KR" sz="11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(X), </a:t>
            </a:r>
            <a:r>
              <a:rPr lang="ko-KR" altLang="en-US" sz="11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복사</a:t>
            </a:r>
            <a:r>
              <a:rPr lang="en-US" altLang="ko-KR" sz="11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(X), </a:t>
            </a:r>
            <a:r>
              <a:rPr lang="ko-KR" altLang="en-US" sz="11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임시작업함추가</a:t>
            </a:r>
            <a:r>
              <a:rPr lang="en-US" altLang="ko-KR" sz="11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(X) </a:t>
            </a:r>
          </a:p>
        </p:txBody>
      </p:sp>
      <p:grpSp>
        <p:nvGrpSpPr>
          <p:cNvPr id="89" name="그룹 88"/>
          <p:cNvGrpSpPr/>
          <p:nvPr/>
        </p:nvGrpSpPr>
        <p:grpSpPr>
          <a:xfrm>
            <a:off x="2641621" y="3491353"/>
            <a:ext cx="895913" cy="335164"/>
            <a:chOff x="2966723" y="3088707"/>
            <a:chExt cx="692663" cy="168843"/>
          </a:xfrm>
        </p:grpSpPr>
        <p:pic>
          <p:nvPicPr>
            <p:cNvPr id="90" name="Picture 2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512961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월간보고서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78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06" y="984013"/>
            <a:ext cx="4467761" cy="899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762315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즐겨찾는 문서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즐겨찾기 제외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즐겨찾는 문서 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제외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제외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문서가 없을 경우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제외할 문서를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선택하세요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!“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3)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취소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실행</a:t>
            </a:r>
            <a:endParaRPr lang="en-US" altLang="ko-KR" sz="90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6" name="그룹 48"/>
          <p:cNvGrpSpPr>
            <a:grpSpLocks/>
          </p:cNvGrpSpPr>
          <p:nvPr/>
        </p:nvGrpSpPr>
        <p:grpSpPr bwMode="auto">
          <a:xfrm>
            <a:off x="1636264" y="2510530"/>
            <a:ext cx="2479576" cy="1106956"/>
            <a:chOff x="4448944" y="2938419"/>
            <a:chExt cx="1860205" cy="1107398"/>
          </a:xfrm>
        </p:grpSpPr>
        <p:sp>
          <p:nvSpPr>
            <p:cNvPr id="17" name="AutoShape 86"/>
            <p:cNvSpPr>
              <a:spLocks noChangeArrowheads="1"/>
            </p:cNvSpPr>
            <p:nvPr/>
          </p:nvSpPr>
          <p:spPr bwMode="auto">
            <a:xfrm>
              <a:off x="4455293" y="3225870"/>
              <a:ext cx="1853856" cy="819947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Box 51"/>
            <p:cNvSpPr txBox="1">
              <a:spLocks noChangeArrowheads="1"/>
            </p:cNvSpPr>
            <p:nvPr/>
          </p:nvSpPr>
          <p:spPr bwMode="auto">
            <a:xfrm>
              <a:off x="4550553" y="3358302"/>
              <a:ext cx="1574670" cy="1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즐겨찾기를 제외하시겠습니까</a:t>
              </a:r>
              <a:r>
                <a:rPr lang="en-US" altLang="ko-KR" sz="90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19" name="AutoShape 86"/>
            <p:cNvSpPr>
              <a:spLocks noChangeArrowheads="1"/>
            </p:cNvSpPr>
            <p:nvPr/>
          </p:nvSpPr>
          <p:spPr bwMode="auto">
            <a:xfrm>
              <a:off x="4448944" y="2938419"/>
              <a:ext cx="1860205" cy="28745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34001" y="3005842"/>
              <a:ext cx="133876" cy="153888"/>
            </a:xfrm>
            <a:prstGeom prst="rect">
              <a:avLst/>
            </a:prstGeom>
            <a:blipFill rotWithShape="1">
              <a:blip r:embed="rId3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24" name="타원 23"/>
          <p:cNvSpPr/>
          <p:nvPr/>
        </p:nvSpPr>
        <p:spPr>
          <a:xfrm>
            <a:off x="1568128" y="243274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AutoShape 129"/>
          <p:cNvCxnSpPr>
            <a:cxnSpLocks noChangeShapeType="1"/>
            <a:stCxn id="36" idx="2"/>
            <a:endCxn id="17" idx="1"/>
          </p:cNvCxnSpPr>
          <p:nvPr/>
        </p:nvCxnSpPr>
        <p:spPr bwMode="auto">
          <a:xfrm rot="16200000" flipH="1">
            <a:off x="364071" y="1927019"/>
            <a:ext cx="1975585" cy="585728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타원 34"/>
          <p:cNvSpPr/>
          <p:nvPr/>
        </p:nvSpPr>
        <p:spPr>
          <a:xfrm>
            <a:off x="597464" y="87163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260"/>
          <p:cNvSpPr>
            <a:spLocks noChangeArrowheads="1"/>
          </p:cNvSpPr>
          <p:nvPr/>
        </p:nvSpPr>
        <p:spPr bwMode="auto">
          <a:xfrm>
            <a:off x="698049" y="980169"/>
            <a:ext cx="721900" cy="2519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5" y="1016853"/>
            <a:ext cx="648279" cy="21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85"/>
          <p:cNvSpPr>
            <a:spLocks noChangeArrowheads="1"/>
          </p:cNvSpPr>
          <p:nvPr/>
        </p:nvSpPr>
        <p:spPr bwMode="auto">
          <a:xfrm>
            <a:off x="2502379" y="3248650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Rectangle 85"/>
          <p:cNvSpPr>
            <a:spLocks noChangeArrowheads="1"/>
          </p:cNvSpPr>
          <p:nvPr/>
        </p:nvSpPr>
        <p:spPr bwMode="auto">
          <a:xfrm>
            <a:off x="2862043" y="3248650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453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직사각형 260"/>
          <p:cNvSpPr/>
          <p:nvPr/>
        </p:nvSpPr>
        <p:spPr>
          <a:xfrm>
            <a:off x="339840" y="5604726"/>
            <a:ext cx="2948307" cy="648286"/>
          </a:xfrm>
          <a:prstGeom prst="rect">
            <a:avLst/>
          </a:prstGeom>
          <a:solidFill>
            <a:srgbClr val="FFC000">
              <a:alpha val="50196"/>
            </a:srgbClr>
          </a:solidFill>
          <a:ln w="1905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9" y="1025335"/>
            <a:ext cx="1771650" cy="295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43197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즐겨찾기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즐겨찾기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즐겨찾기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구성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4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편집 선택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구성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Popup</a:t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Context </a:t>
            </a:r>
            <a:r>
              <a:rPr lang="en-US" altLang="ko-KR" sz="9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Ment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이름변경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위로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아래로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선택한 폴더를 같은 레벨에서만 </a:t>
            </a:r>
            <a:r>
              <a:rPr lang="ko-KR" altLang="en-US" sz="900" b="1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이등함</a:t>
            </a: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폴더 등록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폴더명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입력후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저장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9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이름변경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폴더명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수정후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저장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900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삭제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확인시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폴더 삭제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ko-KR" altLang="en-US" sz="9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폴더 이동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이동하고자 하는 폴더 선택 후 확인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문서를 </a:t>
            </a:r>
            <a:r>
              <a:rPr lang="ko-KR" altLang="en-US" sz="900" b="1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즐겨찾기시에는</a:t>
            </a:r>
            <a:r>
              <a:rPr lang="ko-KR" altLang="en-US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즐겨찾는</a:t>
            </a:r>
            <a:r>
              <a:rPr lang="ko-KR" altLang="en-US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폴더에만 추가가 가능함 </a:t>
            </a: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b="1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바로가기</a:t>
            </a:r>
            <a:r>
              <a:rPr lang="ko-KR" altLang="en-US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폴더는 실제폴더이므로 문서를 </a:t>
            </a:r>
            <a:r>
              <a:rPr lang="ko-KR" altLang="en-US" sz="900" b="1" dirty="0" err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즐겨찾기는</a:t>
            </a:r>
            <a:r>
              <a:rPr lang="ko-KR" altLang="en-US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금지함</a:t>
            </a:r>
            <a:r>
              <a:rPr lang="en-US" altLang="ko-KR" sz="9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400"/>
              </a:lnSpc>
            </a:pP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603396" y="92659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260"/>
          <p:cNvSpPr>
            <a:spLocks noChangeArrowheads="1"/>
          </p:cNvSpPr>
          <p:nvPr/>
        </p:nvSpPr>
        <p:spPr bwMode="auto">
          <a:xfrm>
            <a:off x="1703981" y="1035126"/>
            <a:ext cx="506128" cy="25192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4" name="AutoShape 129"/>
          <p:cNvCxnSpPr>
            <a:cxnSpLocks noChangeShapeType="1"/>
            <a:stCxn id="36" idx="2"/>
            <a:endCxn id="38" idx="0"/>
          </p:cNvCxnSpPr>
          <p:nvPr/>
        </p:nvCxnSpPr>
        <p:spPr bwMode="auto">
          <a:xfrm rot="5400000">
            <a:off x="1626503" y="1250410"/>
            <a:ext cx="293905" cy="36718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tangle 85"/>
          <p:cNvSpPr>
            <a:spLocks noChangeArrowheads="1"/>
          </p:cNvSpPr>
          <p:nvPr/>
        </p:nvSpPr>
        <p:spPr bwMode="auto">
          <a:xfrm>
            <a:off x="1731689" y="1071055"/>
            <a:ext cx="384881" cy="18920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편집</a:t>
            </a:r>
            <a:endParaRPr kumimoji="0"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AutoShape 86"/>
          <p:cNvSpPr>
            <a:spLocks noChangeArrowheads="1"/>
          </p:cNvSpPr>
          <p:nvPr/>
        </p:nvSpPr>
        <p:spPr bwMode="auto">
          <a:xfrm>
            <a:off x="307920" y="1868287"/>
            <a:ext cx="2573385" cy="3377963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AutoShape 86"/>
          <p:cNvSpPr>
            <a:spLocks noChangeArrowheads="1"/>
          </p:cNvSpPr>
          <p:nvPr/>
        </p:nvSpPr>
        <p:spPr bwMode="auto">
          <a:xfrm>
            <a:off x="299456" y="1580953"/>
            <a:ext cx="2580817" cy="287337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폴더 구성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 Box 27"/>
          <p:cNvSpPr txBox="1">
            <a:spLocks noChangeArrowheads="1"/>
          </p:cNvSpPr>
          <p:nvPr/>
        </p:nvSpPr>
        <p:spPr bwMode="auto">
          <a:xfrm>
            <a:off x="718294" y="2222607"/>
            <a:ext cx="41036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endParaRPr lang="ko-KR" altLang="en-US" sz="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Picture 61" descr="FN_031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33" y="2228694"/>
            <a:ext cx="153937" cy="1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899399" y="2582723"/>
            <a:ext cx="590071" cy="156451"/>
            <a:chOff x="2966723" y="2917255"/>
            <a:chExt cx="590071" cy="156451"/>
          </a:xfrm>
        </p:grpSpPr>
        <p:pic>
          <p:nvPicPr>
            <p:cNvPr id="44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제품동향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99399" y="3268525"/>
            <a:ext cx="384886" cy="168843"/>
            <a:chOff x="2966723" y="3088707"/>
            <a:chExt cx="384886" cy="168843"/>
          </a:xfrm>
        </p:grpSpPr>
        <p:pic>
          <p:nvPicPr>
            <p:cNvPr id="68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205184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경리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708769" y="2427859"/>
            <a:ext cx="590071" cy="156451"/>
            <a:chOff x="2966723" y="2917255"/>
            <a:chExt cx="590071" cy="156451"/>
          </a:xfrm>
        </p:grpSpPr>
        <p:pic>
          <p:nvPicPr>
            <p:cNvPr id="71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회계관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99399" y="3463792"/>
            <a:ext cx="590071" cy="168843"/>
            <a:chOff x="2966723" y="3088707"/>
            <a:chExt cx="590071" cy="168843"/>
          </a:xfrm>
        </p:grpSpPr>
        <p:pic>
          <p:nvPicPr>
            <p:cNvPr id="74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지출관리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868232" y="3867058"/>
            <a:ext cx="590071" cy="156451"/>
            <a:chOff x="2966723" y="2917255"/>
            <a:chExt cx="590071" cy="156451"/>
          </a:xfrm>
        </p:grpSpPr>
        <p:pic>
          <p:nvPicPr>
            <p:cNvPr id="77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제품기획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868232" y="4038510"/>
            <a:ext cx="384886" cy="168843"/>
            <a:chOff x="2966723" y="3088707"/>
            <a:chExt cx="384886" cy="168843"/>
          </a:xfrm>
        </p:grpSpPr>
        <p:pic>
          <p:nvPicPr>
            <p:cNvPr id="80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205184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713516" y="3686792"/>
            <a:ext cx="590071" cy="156451"/>
            <a:chOff x="2966723" y="2917255"/>
            <a:chExt cx="590071" cy="156451"/>
          </a:xfrm>
        </p:grpSpPr>
        <p:pic>
          <p:nvPicPr>
            <p:cNvPr id="83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제품개발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868232" y="4233777"/>
            <a:ext cx="487479" cy="168843"/>
            <a:chOff x="2966723" y="3088707"/>
            <a:chExt cx="487479" cy="168843"/>
          </a:xfrm>
        </p:grpSpPr>
        <p:pic>
          <p:nvPicPr>
            <p:cNvPr id="86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307777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1020632" y="4386177"/>
            <a:ext cx="692663" cy="168843"/>
            <a:chOff x="2966723" y="3088707"/>
            <a:chExt cx="692663" cy="168843"/>
          </a:xfrm>
        </p:grpSpPr>
        <p:pic>
          <p:nvPicPr>
            <p:cNvPr id="89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512961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주간보고서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1020632" y="4576677"/>
            <a:ext cx="692663" cy="168843"/>
            <a:chOff x="2966723" y="3088707"/>
            <a:chExt cx="692663" cy="168843"/>
          </a:xfrm>
        </p:grpSpPr>
        <p:pic>
          <p:nvPicPr>
            <p:cNvPr id="92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512961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월간보고서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1079101" y="2741195"/>
            <a:ext cx="590071" cy="156451"/>
            <a:chOff x="2966723" y="2917255"/>
            <a:chExt cx="590071" cy="156451"/>
          </a:xfrm>
        </p:grpSpPr>
        <p:pic>
          <p:nvPicPr>
            <p:cNvPr id="95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최신기술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1079101" y="2913101"/>
            <a:ext cx="590071" cy="156451"/>
            <a:chOff x="2966723" y="2917255"/>
            <a:chExt cx="590071" cy="156451"/>
          </a:xfrm>
        </p:grpSpPr>
        <p:pic>
          <p:nvPicPr>
            <p:cNvPr id="98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기술동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</a:t>
              </a: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079101" y="3085008"/>
            <a:ext cx="590071" cy="168843"/>
            <a:chOff x="2966723" y="3088707"/>
            <a:chExt cx="590071" cy="168843"/>
          </a:xfrm>
        </p:grpSpPr>
        <p:pic>
          <p:nvPicPr>
            <p:cNvPr id="101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타사사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례</a:t>
              </a: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401146" y="2176070"/>
            <a:ext cx="2420001" cy="2686873"/>
          </a:xfrm>
          <a:prstGeom prst="rect">
            <a:avLst/>
          </a:prstGeom>
          <a:noFill/>
          <a:ln w="12700" cap="sq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cxnSp>
        <p:nvCxnSpPr>
          <p:cNvPr id="104" name="AutoShape 48"/>
          <p:cNvCxnSpPr>
            <a:cxnSpLocks noChangeShapeType="1"/>
            <a:stCxn id="71" idx="2"/>
            <a:endCxn id="44" idx="1"/>
          </p:cNvCxnSpPr>
          <p:nvPr/>
        </p:nvCxnSpPr>
        <p:spPr bwMode="auto">
          <a:xfrm rot="16200000" flipH="1">
            <a:off x="799847" y="2565240"/>
            <a:ext cx="80483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5" name="AutoShape 48"/>
          <p:cNvCxnSpPr>
            <a:cxnSpLocks noChangeShapeType="1"/>
            <a:stCxn id="71" idx="2"/>
            <a:endCxn id="68" idx="1"/>
          </p:cNvCxnSpPr>
          <p:nvPr/>
        </p:nvCxnSpPr>
        <p:spPr bwMode="auto">
          <a:xfrm rot="16200000" flipH="1">
            <a:off x="455770" y="2909317"/>
            <a:ext cx="768637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6" name="AutoShape 48"/>
          <p:cNvCxnSpPr>
            <a:cxnSpLocks noChangeShapeType="1"/>
            <a:stCxn id="71" idx="2"/>
            <a:endCxn id="74" idx="1"/>
          </p:cNvCxnSpPr>
          <p:nvPr/>
        </p:nvCxnSpPr>
        <p:spPr bwMode="auto">
          <a:xfrm rot="16200000" flipH="1">
            <a:off x="358136" y="3006951"/>
            <a:ext cx="963904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07" name="AutoShape 48"/>
          <p:cNvCxnSpPr>
            <a:cxnSpLocks noChangeShapeType="1"/>
            <a:stCxn id="83" idx="2"/>
            <a:endCxn id="77" idx="1"/>
          </p:cNvCxnSpPr>
          <p:nvPr/>
        </p:nvCxnSpPr>
        <p:spPr bwMode="auto">
          <a:xfrm rot="16200000" flipH="1">
            <a:off x="773936" y="3854831"/>
            <a:ext cx="105885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2" name="AutoShape 48"/>
          <p:cNvCxnSpPr>
            <a:cxnSpLocks noChangeShapeType="1"/>
            <a:stCxn id="83" idx="2"/>
            <a:endCxn id="80" idx="1"/>
          </p:cNvCxnSpPr>
          <p:nvPr/>
        </p:nvCxnSpPr>
        <p:spPr bwMode="auto">
          <a:xfrm rot="16200000" flipH="1">
            <a:off x="687034" y="3941733"/>
            <a:ext cx="279689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3" name="AutoShape 48"/>
          <p:cNvCxnSpPr>
            <a:cxnSpLocks noChangeShapeType="1"/>
            <a:stCxn id="83" idx="2"/>
            <a:endCxn id="86" idx="1"/>
          </p:cNvCxnSpPr>
          <p:nvPr/>
        </p:nvCxnSpPr>
        <p:spPr bwMode="auto">
          <a:xfrm rot="16200000" flipH="1">
            <a:off x="589400" y="4039367"/>
            <a:ext cx="474956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4" name="AutoShape 48"/>
          <p:cNvCxnSpPr>
            <a:cxnSpLocks noChangeShapeType="1"/>
            <a:stCxn id="86" idx="2"/>
            <a:endCxn id="92" idx="1"/>
          </p:cNvCxnSpPr>
          <p:nvPr/>
        </p:nvCxnSpPr>
        <p:spPr bwMode="auto">
          <a:xfrm rot="16200000" flipH="1">
            <a:off x="856803" y="4497269"/>
            <a:ext cx="258479" cy="69180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5" name="AutoShape 48"/>
          <p:cNvCxnSpPr>
            <a:cxnSpLocks noChangeShapeType="1"/>
            <a:stCxn id="86" idx="2"/>
            <a:endCxn id="89" idx="1"/>
          </p:cNvCxnSpPr>
          <p:nvPr/>
        </p:nvCxnSpPr>
        <p:spPr bwMode="auto">
          <a:xfrm rot="16200000" flipH="1">
            <a:off x="952053" y="4402019"/>
            <a:ext cx="67979" cy="69180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6" name="AutoShape 48"/>
          <p:cNvCxnSpPr>
            <a:cxnSpLocks noChangeShapeType="1"/>
            <a:stCxn id="44" idx="2"/>
            <a:endCxn id="95" idx="1"/>
          </p:cNvCxnSpPr>
          <p:nvPr/>
        </p:nvCxnSpPr>
        <p:spPr bwMode="auto">
          <a:xfrm rot="16200000" flipH="1">
            <a:off x="983209" y="2727372"/>
            <a:ext cx="84091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7" name="AutoShape 48"/>
          <p:cNvCxnSpPr>
            <a:cxnSpLocks noChangeShapeType="1"/>
            <a:stCxn id="44" idx="2"/>
            <a:endCxn id="98" idx="1"/>
          </p:cNvCxnSpPr>
          <p:nvPr/>
        </p:nvCxnSpPr>
        <p:spPr bwMode="auto">
          <a:xfrm rot="16200000" flipH="1">
            <a:off x="897256" y="2813325"/>
            <a:ext cx="255997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8" name="AutoShape 48"/>
          <p:cNvCxnSpPr>
            <a:cxnSpLocks noChangeShapeType="1"/>
            <a:stCxn id="44" idx="2"/>
            <a:endCxn id="101" idx="1"/>
          </p:cNvCxnSpPr>
          <p:nvPr/>
        </p:nvCxnSpPr>
        <p:spPr bwMode="auto">
          <a:xfrm rot="16200000" flipH="1">
            <a:off x="810126" y="2900455"/>
            <a:ext cx="430256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9" name="AutoShape 48"/>
          <p:cNvCxnSpPr>
            <a:cxnSpLocks noChangeShapeType="1"/>
            <a:stCxn id="42" idx="2"/>
            <a:endCxn id="71" idx="1"/>
          </p:cNvCxnSpPr>
          <p:nvPr/>
        </p:nvCxnSpPr>
        <p:spPr bwMode="auto">
          <a:xfrm rot="16200000" flipH="1">
            <a:off x="584230" y="2385390"/>
            <a:ext cx="137010" cy="112067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0" name="AutoShape 48"/>
          <p:cNvCxnSpPr>
            <a:cxnSpLocks noChangeShapeType="1"/>
            <a:stCxn id="42" idx="2"/>
            <a:endCxn id="83" idx="1"/>
          </p:cNvCxnSpPr>
          <p:nvPr/>
        </p:nvCxnSpPr>
        <p:spPr bwMode="auto">
          <a:xfrm rot="16200000" flipH="1">
            <a:off x="-42862" y="3012483"/>
            <a:ext cx="1395943" cy="11681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21" name="직사각형 120"/>
          <p:cNvSpPr/>
          <p:nvPr/>
        </p:nvSpPr>
        <p:spPr>
          <a:xfrm>
            <a:off x="1879807" y="3073219"/>
            <a:ext cx="803598" cy="903615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800"/>
              </a:lnSpc>
            </a:pP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이름변경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제외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1898280" y="3102020"/>
            <a:ext cx="757415" cy="223054"/>
          </a:xfrm>
          <a:prstGeom prst="rect">
            <a:avLst/>
          </a:prstGeom>
          <a:solidFill>
            <a:schemeClr val="tx1">
              <a:lumMod val="50000"/>
              <a:lumOff val="50000"/>
              <a:alpha val="31000"/>
            </a:schemeClr>
          </a:solidFill>
          <a:ln w="12700" cap="sq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237880" y="3051223"/>
            <a:ext cx="577360" cy="209200"/>
          </a:xfrm>
          <a:prstGeom prst="rect">
            <a:avLst/>
          </a:prstGeom>
          <a:solidFill>
            <a:srgbClr val="7F7F7F">
              <a:alpha val="21961"/>
            </a:srgbClr>
          </a:solidFill>
          <a:ln w="12700" cap="sq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24" name="Rectangle 85"/>
          <p:cNvSpPr>
            <a:spLocks noChangeArrowheads="1"/>
          </p:cNvSpPr>
          <p:nvPr/>
        </p:nvSpPr>
        <p:spPr bwMode="auto">
          <a:xfrm>
            <a:off x="1981471" y="1951500"/>
            <a:ext cx="382937" cy="1923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위로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Rectangle 85"/>
          <p:cNvSpPr>
            <a:spLocks noChangeArrowheads="1"/>
          </p:cNvSpPr>
          <p:nvPr/>
        </p:nvSpPr>
        <p:spPr bwMode="auto">
          <a:xfrm>
            <a:off x="2410954" y="1951500"/>
            <a:ext cx="382939" cy="1923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아래로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77891" y="1563286"/>
            <a:ext cx="1956682" cy="1106956"/>
            <a:chOff x="3926878" y="1208204"/>
            <a:chExt cx="1956682" cy="1106956"/>
          </a:xfrm>
        </p:grpSpPr>
        <p:sp>
          <p:nvSpPr>
            <p:cNvPr id="127" name="AutoShape 86"/>
            <p:cNvSpPr>
              <a:spLocks noChangeArrowheads="1"/>
            </p:cNvSpPr>
            <p:nvPr/>
          </p:nvSpPr>
          <p:spPr bwMode="auto">
            <a:xfrm>
              <a:off x="3933556" y="1495540"/>
              <a:ext cx="1950004" cy="819620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9" name="AutoShape 86"/>
            <p:cNvSpPr>
              <a:spLocks noChangeArrowheads="1"/>
            </p:cNvSpPr>
            <p:nvPr/>
          </p:nvSpPr>
          <p:spPr bwMode="auto">
            <a:xfrm>
              <a:off x="3926878" y="1208204"/>
              <a:ext cx="195668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폴더 등록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TextBox 13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5597732" y="1275600"/>
              <a:ext cx="140820" cy="153827"/>
            </a:xfrm>
            <a:prstGeom prst="rect">
              <a:avLst/>
            </a:prstGeom>
            <a:blipFill rotWithShape="1">
              <a:blip r:embed="rId6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4433452" y="1591862"/>
              <a:ext cx="1246908" cy="227702"/>
            </a:xfrm>
            <a:prstGeom prst="rect">
              <a:avLst/>
            </a:prstGeom>
            <a:noFill/>
            <a:ln w="12700" cap="sq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4027049" y="1616365"/>
              <a:ext cx="3462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ko-KR" altLang="en-US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폴더명</a:t>
              </a: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3073279" y="2897894"/>
            <a:ext cx="1956682" cy="1106956"/>
            <a:chOff x="3926878" y="1208204"/>
            <a:chExt cx="1956682" cy="1106956"/>
          </a:xfrm>
        </p:grpSpPr>
        <p:sp>
          <p:nvSpPr>
            <p:cNvPr id="139" name="AutoShape 86"/>
            <p:cNvSpPr>
              <a:spLocks noChangeArrowheads="1"/>
            </p:cNvSpPr>
            <p:nvPr/>
          </p:nvSpPr>
          <p:spPr bwMode="auto">
            <a:xfrm>
              <a:off x="3933556" y="1495540"/>
              <a:ext cx="1950004" cy="819620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0" name="AutoShape 86"/>
            <p:cNvSpPr>
              <a:spLocks noChangeArrowheads="1"/>
            </p:cNvSpPr>
            <p:nvPr/>
          </p:nvSpPr>
          <p:spPr bwMode="auto">
            <a:xfrm>
              <a:off x="3926878" y="1208204"/>
              <a:ext cx="195668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폴더 이름변경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TextBox 14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5597732" y="1275600"/>
              <a:ext cx="140820" cy="153827"/>
            </a:xfrm>
            <a:prstGeom prst="rect">
              <a:avLst/>
            </a:prstGeom>
            <a:blipFill rotWithShape="1">
              <a:blip r:embed="rId6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4433452" y="1591862"/>
              <a:ext cx="1246908" cy="227702"/>
            </a:xfrm>
            <a:prstGeom prst="rect">
              <a:avLst/>
            </a:prstGeom>
            <a:noFill/>
            <a:ln w="12700" cap="sq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타사사례</a:t>
              </a: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4027049" y="1616365"/>
              <a:ext cx="346249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ko-KR" altLang="en-US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폴더명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3093626" y="4205186"/>
            <a:ext cx="1958567" cy="1113369"/>
            <a:chOff x="420625" y="2361352"/>
            <a:chExt cx="2100734" cy="1113369"/>
          </a:xfrm>
        </p:grpSpPr>
        <p:cxnSp>
          <p:nvCxnSpPr>
            <p:cNvPr id="155" name="AutoShape 129"/>
            <p:cNvCxnSpPr>
              <a:cxnSpLocks noChangeShapeType="1"/>
            </p:cNvCxnSpPr>
            <p:nvPr/>
          </p:nvCxnSpPr>
          <p:spPr bwMode="auto">
            <a:xfrm rot="16200000" flipH="1">
              <a:off x="1653260" y="2802442"/>
              <a:ext cx="41991" cy="1137351"/>
            </a:xfrm>
            <a:prstGeom prst="bentConnector4">
              <a:avLst>
                <a:gd name="adj1" fmla="val -465827"/>
                <a:gd name="adj2" fmla="val 85815"/>
              </a:avLst>
            </a:prstGeom>
            <a:noFill/>
            <a:ln w="19050">
              <a:solidFill>
                <a:srgbClr val="000099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6" name="AutoShape 86"/>
            <p:cNvSpPr>
              <a:spLocks noChangeArrowheads="1"/>
            </p:cNvSpPr>
            <p:nvPr/>
          </p:nvSpPr>
          <p:spPr bwMode="auto">
            <a:xfrm>
              <a:off x="427795" y="2607213"/>
              <a:ext cx="2093564" cy="867508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7" name="TextBox 51"/>
            <p:cNvSpPr txBox="1">
              <a:spLocks noChangeArrowheads="1"/>
            </p:cNvSpPr>
            <p:nvPr/>
          </p:nvSpPr>
          <p:spPr bwMode="auto">
            <a:xfrm>
              <a:off x="535373" y="2720484"/>
              <a:ext cx="1778279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800" smtClean="0">
                  <a:latin typeface="맑은 고딕" pitchFamily="50" charset="-127"/>
                  <a:ea typeface="맑은 고딕" pitchFamily="50" charset="-127"/>
                </a:rPr>
                <a:t>삭제하시겠습니까</a:t>
              </a:r>
              <a:r>
                <a:rPr lang="en-US" altLang="ko-KR" sz="800"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158" name="AutoShape 86"/>
            <p:cNvSpPr>
              <a:spLocks noChangeArrowheads="1"/>
            </p:cNvSpPr>
            <p:nvPr/>
          </p:nvSpPr>
          <p:spPr bwMode="auto">
            <a:xfrm>
              <a:off x="420625" y="2361352"/>
              <a:ext cx="2100734" cy="245862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1" name="TextBox 160"/>
            <p:cNvSpPr txBox="1"/>
            <p:nvPr/>
          </p:nvSpPr>
          <p:spPr bwMode="auto">
            <a:xfrm>
              <a:off x="2390079" y="2421137"/>
              <a:ext cx="68930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rtlCol="0" anchor="ctr">
              <a:spAutoFit/>
            </a:bodyPr>
            <a:lstStyle/>
            <a:p>
              <a:pPr eaLnBrk="1" hangingPunct="1"/>
              <a:r>
                <a:rPr lang="en-US" altLang="ko-KR" sz="9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endPara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8" name="AutoShape 86"/>
          <p:cNvSpPr>
            <a:spLocks noChangeArrowheads="1"/>
          </p:cNvSpPr>
          <p:nvPr/>
        </p:nvSpPr>
        <p:spPr bwMode="auto">
          <a:xfrm>
            <a:off x="5183144" y="1841577"/>
            <a:ext cx="2027783" cy="3151499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9" name="AutoShape 86"/>
          <p:cNvSpPr>
            <a:spLocks noChangeArrowheads="1"/>
          </p:cNvSpPr>
          <p:nvPr/>
        </p:nvSpPr>
        <p:spPr bwMode="auto">
          <a:xfrm>
            <a:off x="5174680" y="1554243"/>
            <a:ext cx="2033639" cy="287337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폴더 이동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2" name="Text Box 27"/>
          <p:cNvSpPr txBox="1">
            <a:spLocks noChangeArrowheads="1"/>
          </p:cNvSpPr>
          <p:nvPr/>
        </p:nvSpPr>
        <p:spPr bwMode="auto">
          <a:xfrm>
            <a:off x="5593518" y="1969649"/>
            <a:ext cx="41036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endParaRPr lang="ko-KR" altLang="en-US" sz="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3" name="Picture 61" descr="FN_031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57" y="1975736"/>
            <a:ext cx="153937" cy="14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4" name="그룹 183"/>
          <p:cNvGrpSpPr/>
          <p:nvPr/>
        </p:nvGrpSpPr>
        <p:grpSpPr>
          <a:xfrm>
            <a:off x="5774623" y="2329765"/>
            <a:ext cx="590071" cy="156451"/>
            <a:chOff x="2966723" y="2917255"/>
            <a:chExt cx="590071" cy="156451"/>
          </a:xfrm>
        </p:grpSpPr>
        <p:pic>
          <p:nvPicPr>
            <p:cNvPr id="185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6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제품동향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774623" y="3015567"/>
            <a:ext cx="384886" cy="168843"/>
            <a:chOff x="2966723" y="3088707"/>
            <a:chExt cx="384886" cy="168843"/>
          </a:xfrm>
        </p:grpSpPr>
        <p:pic>
          <p:nvPicPr>
            <p:cNvPr id="188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9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205184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경리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0" name="그룹 189"/>
          <p:cNvGrpSpPr/>
          <p:nvPr/>
        </p:nvGrpSpPr>
        <p:grpSpPr>
          <a:xfrm>
            <a:off x="5583993" y="2174901"/>
            <a:ext cx="590071" cy="156451"/>
            <a:chOff x="2966723" y="2917255"/>
            <a:chExt cx="590071" cy="156451"/>
          </a:xfrm>
        </p:grpSpPr>
        <p:pic>
          <p:nvPicPr>
            <p:cNvPr id="191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2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회계관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</a:t>
              </a:r>
            </a:p>
          </p:txBody>
        </p:sp>
      </p:grpSp>
      <p:grpSp>
        <p:nvGrpSpPr>
          <p:cNvPr id="193" name="그룹 192"/>
          <p:cNvGrpSpPr/>
          <p:nvPr/>
        </p:nvGrpSpPr>
        <p:grpSpPr>
          <a:xfrm>
            <a:off x="5774623" y="3210834"/>
            <a:ext cx="590071" cy="168843"/>
            <a:chOff x="2966723" y="3088707"/>
            <a:chExt cx="590071" cy="168843"/>
          </a:xfrm>
        </p:grpSpPr>
        <p:pic>
          <p:nvPicPr>
            <p:cNvPr id="194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지출관리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5743456" y="3614100"/>
            <a:ext cx="590071" cy="156451"/>
            <a:chOff x="2966723" y="2917255"/>
            <a:chExt cx="590071" cy="156451"/>
          </a:xfrm>
        </p:grpSpPr>
        <p:pic>
          <p:nvPicPr>
            <p:cNvPr id="197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8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제품기획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5743456" y="3785552"/>
            <a:ext cx="384886" cy="168843"/>
            <a:chOff x="2966723" y="3088707"/>
            <a:chExt cx="384886" cy="168843"/>
          </a:xfrm>
        </p:grpSpPr>
        <p:pic>
          <p:nvPicPr>
            <p:cNvPr id="200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1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205184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5588740" y="3433834"/>
            <a:ext cx="590071" cy="156451"/>
            <a:chOff x="2966723" y="2917255"/>
            <a:chExt cx="590071" cy="156451"/>
          </a:xfrm>
        </p:grpSpPr>
        <p:pic>
          <p:nvPicPr>
            <p:cNvPr id="203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제품개발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5743456" y="3980819"/>
            <a:ext cx="487479" cy="168843"/>
            <a:chOff x="2966723" y="3088707"/>
            <a:chExt cx="487479" cy="168843"/>
          </a:xfrm>
        </p:grpSpPr>
        <p:pic>
          <p:nvPicPr>
            <p:cNvPr id="206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307777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08" name="그룹 207"/>
          <p:cNvGrpSpPr/>
          <p:nvPr/>
        </p:nvGrpSpPr>
        <p:grpSpPr>
          <a:xfrm>
            <a:off x="5895856" y="4133219"/>
            <a:ext cx="692663" cy="168843"/>
            <a:chOff x="2966723" y="3088707"/>
            <a:chExt cx="692663" cy="168843"/>
          </a:xfrm>
        </p:grpSpPr>
        <p:pic>
          <p:nvPicPr>
            <p:cNvPr id="209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0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512961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주간보고서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5895856" y="4323719"/>
            <a:ext cx="692663" cy="168843"/>
            <a:chOff x="2966723" y="3088707"/>
            <a:chExt cx="692663" cy="168843"/>
          </a:xfrm>
        </p:grpSpPr>
        <p:pic>
          <p:nvPicPr>
            <p:cNvPr id="212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3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512961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월간보고서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4" name="그룹 213"/>
          <p:cNvGrpSpPr/>
          <p:nvPr/>
        </p:nvGrpSpPr>
        <p:grpSpPr>
          <a:xfrm>
            <a:off x="5954325" y="2488237"/>
            <a:ext cx="590071" cy="156451"/>
            <a:chOff x="2966723" y="2917255"/>
            <a:chExt cx="590071" cy="156451"/>
          </a:xfrm>
        </p:grpSpPr>
        <p:pic>
          <p:nvPicPr>
            <p:cNvPr id="215" name="Picture 3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최신기술</a:t>
              </a:r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7" name="그룹 216"/>
          <p:cNvGrpSpPr/>
          <p:nvPr/>
        </p:nvGrpSpPr>
        <p:grpSpPr>
          <a:xfrm>
            <a:off x="5954325" y="2660143"/>
            <a:ext cx="590071" cy="156451"/>
            <a:chOff x="2966723" y="2917255"/>
            <a:chExt cx="590071" cy="156451"/>
          </a:xfrm>
        </p:grpSpPr>
        <p:pic>
          <p:nvPicPr>
            <p:cNvPr id="218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2924944"/>
              <a:ext cx="144016" cy="14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9" name="Text Box 27"/>
            <p:cNvSpPr txBox="1">
              <a:spLocks noChangeArrowheads="1"/>
            </p:cNvSpPr>
            <p:nvPr/>
          </p:nvSpPr>
          <p:spPr bwMode="auto">
            <a:xfrm>
              <a:off x="3146425" y="2917255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기술동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5954325" y="2832050"/>
            <a:ext cx="590071" cy="168843"/>
            <a:chOff x="2966723" y="3088707"/>
            <a:chExt cx="590071" cy="168843"/>
          </a:xfrm>
        </p:grpSpPr>
        <p:pic>
          <p:nvPicPr>
            <p:cNvPr id="221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6723" y="3088707"/>
              <a:ext cx="166439" cy="168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" name="Text Box 27"/>
            <p:cNvSpPr txBox="1">
              <a:spLocks noChangeArrowheads="1"/>
            </p:cNvSpPr>
            <p:nvPr/>
          </p:nvSpPr>
          <p:spPr bwMode="auto">
            <a:xfrm>
              <a:off x="3146425" y="3088707"/>
              <a:ext cx="41036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80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타사사</a:t>
              </a:r>
              <a:r>
                <a:rPr lang="ko-KR" altLang="en-US" sz="8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례</a:t>
              </a:r>
            </a:p>
          </p:txBody>
        </p:sp>
      </p:grpSp>
      <p:sp>
        <p:nvSpPr>
          <p:cNvPr id="223" name="직사각형 222"/>
          <p:cNvSpPr/>
          <p:nvPr/>
        </p:nvSpPr>
        <p:spPr>
          <a:xfrm>
            <a:off x="5276371" y="1923112"/>
            <a:ext cx="1849716" cy="2686873"/>
          </a:xfrm>
          <a:prstGeom prst="rect">
            <a:avLst/>
          </a:prstGeom>
          <a:noFill/>
          <a:ln w="12700" cap="sq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cxnSp>
        <p:nvCxnSpPr>
          <p:cNvPr id="224" name="AutoShape 48"/>
          <p:cNvCxnSpPr>
            <a:cxnSpLocks noChangeShapeType="1"/>
            <a:stCxn id="191" idx="2"/>
            <a:endCxn id="185" idx="1"/>
          </p:cNvCxnSpPr>
          <p:nvPr/>
        </p:nvCxnSpPr>
        <p:spPr bwMode="auto">
          <a:xfrm rot="16200000" flipH="1">
            <a:off x="5675071" y="2312282"/>
            <a:ext cx="80483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5" name="AutoShape 48"/>
          <p:cNvCxnSpPr>
            <a:cxnSpLocks noChangeShapeType="1"/>
            <a:stCxn id="191" idx="2"/>
            <a:endCxn id="188" idx="1"/>
          </p:cNvCxnSpPr>
          <p:nvPr/>
        </p:nvCxnSpPr>
        <p:spPr bwMode="auto">
          <a:xfrm rot="16200000" flipH="1">
            <a:off x="5330994" y="2656359"/>
            <a:ext cx="768637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6" name="AutoShape 48"/>
          <p:cNvCxnSpPr>
            <a:cxnSpLocks noChangeShapeType="1"/>
            <a:stCxn id="191" idx="2"/>
            <a:endCxn id="194" idx="1"/>
          </p:cNvCxnSpPr>
          <p:nvPr/>
        </p:nvCxnSpPr>
        <p:spPr bwMode="auto">
          <a:xfrm rot="16200000" flipH="1">
            <a:off x="5233360" y="2753993"/>
            <a:ext cx="963904" cy="118622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7" name="AutoShape 48"/>
          <p:cNvCxnSpPr>
            <a:cxnSpLocks noChangeShapeType="1"/>
            <a:stCxn id="203" idx="2"/>
            <a:endCxn id="197" idx="1"/>
          </p:cNvCxnSpPr>
          <p:nvPr/>
        </p:nvCxnSpPr>
        <p:spPr bwMode="auto">
          <a:xfrm rot="16200000" flipH="1">
            <a:off x="5649160" y="3601873"/>
            <a:ext cx="105885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8" name="AutoShape 48"/>
          <p:cNvCxnSpPr>
            <a:cxnSpLocks noChangeShapeType="1"/>
            <a:stCxn id="203" idx="2"/>
            <a:endCxn id="200" idx="1"/>
          </p:cNvCxnSpPr>
          <p:nvPr/>
        </p:nvCxnSpPr>
        <p:spPr bwMode="auto">
          <a:xfrm rot="16200000" flipH="1">
            <a:off x="5562258" y="3688775"/>
            <a:ext cx="279689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9" name="AutoShape 48"/>
          <p:cNvCxnSpPr>
            <a:cxnSpLocks noChangeShapeType="1"/>
            <a:stCxn id="203" idx="2"/>
            <a:endCxn id="206" idx="1"/>
          </p:cNvCxnSpPr>
          <p:nvPr/>
        </p:nvCxnSpPr>
        <p:spPr bwMode="auto">
          <a:xfrm rot="16200000" flipH="1">
            <a:off x="5464624" y="3786409"/>
            <a:ext cx="474956" cy="82708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0" name="AutoShape 48"/>
          <p:cNvCxnSpPr>
            <a:cxnSpLocks noChangeShapeType="1"/>
            <a:stCxn id="206" idx="2"/>
            <a:endCxn id="212" idx="1"/>
          </p:cNvCxnSpPr>
          <p:nvPr/>
        </p:nvCxnSpPr>
        <p:spPr bwMode="auto">
          <a:xfrm rot="16200000" flipH="1">
            <a:off x="5732027" y="4244311"/>
            <a:ext cx="258479" cy="69180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1" name="AutoShape 48"/>
          <p:cNvCxnSpPr>
            <a:cxnSpLocks noChangeShapeType="1"/>
            <a:stCxn id="206" idx="2"/>
            <a:endCxn id="209" idx="1"/>
          </p:cNvCxnSpPr>
          <p:nvPr/>
        </p:nvCxnSpPr>
        <p:spPr bwMode="auto">
          <a:xfrm rot="16200000" flipH="1">
            <a:off x="5827277" y="4149061"/>
            <a:ext cx="67979" cy="69180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2" name="AutoShape 48"/>
          <p:cNvCxnSpPr>
            <a:cxnSpLocks noChangeShapeType="1"/>
            <a:stCxn id="185" idx="2"/>
            <a:endCxn id="215" idx="1"/>
          </p:cNvCxnSpPr>
          <p:nvPr/>
        </p:nvCxnSpPr>
        <p:spPr bwMode="auto">
          <a:xfrm rot="16200000" flipH="1">
            <a:off x="5858433" y="2474414"/>
            <a:ext cx="84091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3" name="AutoShape 48"/>
          <p:cNvCxnSpPr>
            <a:cxnSpLocks noChangeShapeType="1"/>
            <a:stCxn id="185" idx="2"/>
            <a:endCxn id="218" idx="1"/>
          </p:cNvCxnSpPr>
          <p:nvPr/>
        </p:nvCxnSpPr>
        <p:spPr bwMode="auto">
          <a:xfrm rot="16200000" flipH="1">
            <a:off x="5772480" y="2560367"/>
            <a:ext cx="255997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4" name="AutoShape 48"/>
          <p:cNvCxnSpPr>
            <a:cxnSpLocks noChangeShapeType="1"/>
            <a:stCxn id="185" idx="2"/>
            <a:endCxn id="221" idx="1"/>
          </p:cNvCxnSpPr>
          <p:nvPr/>
        </p:nvCxnSpPr>
        <p:spPr bwMode="auto">
          <a:xfrm rot="16200000" flipH="1">
            <a:off x="5685350" y="2647497"/>
            <a:ext cx="430256" cy="10769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5" name="AutoShape 48"/>
          <p:cNvCxnSpPr>
            <a:cxnSpLocks noChangeShapeType="1"/>
            <a:stCxn id="183" idx="2"/>
            <a:endCxn id="191" idx="1"/>
          </p:cNvCxnSpPr>
          <p:nvPr/>
        </p:nvCxnSpPr>
        <p:spPr bwMode="auto">
          <a:xfrm rot="16200000" flipH="1">
            <a:off x="5459454" y="2132432"/>
            <a:ext cx="137010" cy="112067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6" name="AutoShape 48"/>
          <p:cNvCxnSpPr>
            <a:cxnSpLocks noChangeShapeType="1"/>
            <a:stCxn id="183" idx="2"/>
            <a:endCxn id="203" idx="1"/>
          </p:cNvCxnSpPr>
          <p:nvPr/>
        </p:nvCxnSpPr>
        <p:spPr bwMode="auto">
          <a:xfrm rot="16200000" flipH="1">
            <a:off x="4832362" y="2759525"/>
            <a:ext cx="1395943" cy="116814"/>
          </a:xfrm>
          <a:prstGeom prst="bentConnector2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42" name="타원 241"/>
          <p:cNvSpPr/>
          <p:nvPr/>
        </p:nvSpPr>
        <p:spPr>
          <a:xfrm>
            <a:off x="1805813" y="301556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3" name="타원 242"/>
          <p:cNvSpPr/>
          <p:nvPr/>
        </p:nvSpPr>
        <p:spPr>
          <a:xfrm>
            <a:off x="3001048" y="149105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6" name="타원 245"/>
          <p:cNvSpPr/>
          <p:nvPr/>
        </p:nvSpPr>
        <p:spPr>
          <a:xfrm>
            <a:off x="1840292" y="188799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8" name="Picture 2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79" y="5930740"/>
            <a:ext cx="263401" cy="24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1" name="Picture 3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41" y="5668414"/>
            <a:ext cx="227915" cy="21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9" name="Text Box 27"/>
          <p:cNvSpPr txBox="1">
            <a:spLocks noChangeArrowheads="1"/>
          </p:cNvSpPr>
          <p:nvPr/>
        </p:nvSpPr>
        <p:spPr bwMode="auto">
          <a:xfrm>
            <a:off x="781649" y="5705358"/>
            <a:ext cx="652423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폴더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0" name="Text Box 27"/>
          <p:cNvSpPr txBox="1">
            <a:spLocks noChangeArrowheads="1"/>
          </p:cNvSpPr>
          <p:nvPr/>
        </p:nvSpPr>
        <p:spPr bwMode="auto">
          <a:xfrm>
            <a:off x="774828" y="5980869"/>
            <a:ext cx="2402902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바로가기 폴더</a:t>
            </a:r>
            <a:r>
              <a:rPr lang="en-US" altLang="ko-KR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폴더롤 즐겨찾기에 추가한 폴더</a:t>
            </a:r>
            <a:r>
              <a:rPr lang="en-US" altLang="ko-KR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Rectangle 85"/>
          <p:cNvSpPr>
            <a:spLocks noChangeArrowheads="1"/>
          </p:cNvSpPr>
          <p:nvPr/>
        </p:nvSpPr>
        <p:spPr bwMode="auto">
          <a:xfrm>
            <a:off x="1246234" y="4975850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8" name="Rectangle 85"/>
          <p:cNvSpPr>
            <a:spLocks noChangeArrowheads="1"/>
          </p:cNvSpPr>
          <p:nvPr/>
        </p:nvSpPr>
        <p:spPr bwMode="auto">
          <a:xfrm>
            <a:off x="1605898" y="4975850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9" name="Rectangle 85"/>
          <p:cNvSpPr>
            <a:spLocks noChangeArrowheads="1"/>
          </p:cNvSpPr>
          <p:nvPr/>
        </p:nvSpPr>
        <p:spPr bwMode="auto">
          <a:xfrm>
            <a:off x="3735434" y="2338868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0" name="Rectangle 85"/>
          <p:cNvSpPr>
            <a:spLocks noChangeArrowheads="1"/>
          </p:cNvSpPr>
          <p:nvPr/>
        </p:nvSpPr>
        <p:spPr bwMode="auto">
          <a:xfrm>
            <a:off x="4095098" y="2338868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1" name="Rectangle 85"/>
          <p:cNvSpPr>
            <a:spLocks noChangeArrowheads="1"/>
          </p:cNvSpPr>
          <p:nvPr/>
        </p:nvSpPr>
        <p:spPr bwMode="auto">
          <a:xfrm>
            <a:off x="3689252" y="3668905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2" name="Rectangle 85"/>
          <p:cNvSpPr>
            <a:spLocks noChangeArrowheads="1"/>
          </p:cNvSpPr>
          <p:nvPr/>
        </p:nvSpPr>
        <p:spPr bwMode="auto">
          <a:xfrm>
            <a:off x="4048916" y="3668905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16961" y="4934287"/>
            <a:ext cx="688276" cy="179388"/>
            <a:chOff x="3716961" y="4934287"/>
            <a:chExt cx="688276" cy="179388"/>
          </a:xfrm>
        </p:grpSpPr>
        <p:sp>
          <p:nvSpPr>
            <p:cNvPr id="173" name="Rectangle 85"/>
            <p:cNvSpPr>
              <a:spLocks noChangeArrowheads="1"/>
            </p:cNvSpPr>
            <p:nvPr/>
          </p:nvSpPr>
          <p:spPr bwMode="auto">
            <a:xfrm>
              <a:off x="3716961" y="4934287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</a:t>
              </a:r>
              <a:r>
                <a:rPr kumimoji="0" lang="ko-KR" altLang="en-US" sz="80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4" name="Rectangle 85"/>
            <p:cNvSpPr>
              <a:spLocks noChangeArrowheads="1"/>
            </p:cNvSpPr>
            <p:nvPr/>
          </p:nvSpPr>
          <p:spPr bwMode="auto">
            <a:xfrm>
              <a:off x="4076625" y="4934287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5845943" y="4754178"/>
            <a:ext cx="688276" cy="179388"/>
            <a:chOff x="3716961" y="4934287"/>
            <a:chExt cx="688276" cy="179388"/>
          </a:xfrm>
        </p:grpSpPr>
        <p:sp>
          <p:nvSpPr>
            <p:cNvPr id="177" name="Rectangle 85"/>
            <p:cNvSpPr>
              <a:spLocks noChangeArrowheads="1"/>
            </p:cNvSpPr>
            <p:nvPr/>
          </p:nvSpPr>
          <p:spPr bwMode="auto">
            <a:xfrm>
              <a:off x="3716961" y="4934287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</a:t>
              </a:r>
              <a:r>
                <a:rPr kumimoji="0" lang="ko-KR" altLang="en-US" sz="80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7" name="Rectangle 85"/>
            <p:cNvSpPr>
              <a:spLocks noChangeArrowheads="1"/>
            </p:cNvSpPr>
            <p:nvPr/>
          </p:nvSpPr>
          <p:spPr bwMode="auto">
            <a:xfrm>
              <a:off x="4076625" y="4934287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7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772" y="5468683"/>
            <a:ext cx="2059480" cy="102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470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7529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좌측메뉴 폴더트리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7625" y="1358770"/>
            <a:ext cx="180022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7725" y="2952995"/>
            <a:ext cx="16764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타원 8"/>
          <p:cNvSpPr/>
          <p:nvPr/>
        </p:nvSpPr>
        <p:spPr>
          <a:xfrm>
            <a:off x="1440160" y="122375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트리 화면 구성</a:t>
            </a:r>
          </a:p>
        </p:txBody>
      </p:sp>
      <p:sp>
        <p:nvSpPr>
          <p:cNvPr id="11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3" name="Rectangle 34"/>
          <p:cNvSpPr>
            <a:spLocks noChangeArrowheads="1"/>
          </p:cNvSpPr>
          <p:nvPr/>
        </p:nvSpPr>
        <p:spPr bwMode="auto">
          <a:xfrm>
            <a:off x="4907995" y="1819275"/>
            <a:ext cx="478210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문서함 탭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부서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전사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프로젝트 문서함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폴더 갱신 아이콘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폴더를 최신내용으로 갱신함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컨택스트 메뉴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>
                <a:solidFill>
                  <a:srgbClr val="000000"/>
                </a:solidFill>
              </a:rPr>
              <a:t>마우스 우클릭시 </a:t>
            </a:r>
            <a:r>
              <a:rPr lang="ko-KR" altLang="en-US" sz="900" smtClean="0">
                <a:solidFill>
                  <a:srgbClr val="000000"/>
                </a:solidFill>
              </a:rPr>
              <a:t>컨택스트 메뉴</a:t>
            </a:r>
            <a:r>
              <a:rPr lang="en-US" altLang="ko-KR" sz="900" smtClean="0">
                <a:solidFill>
                  <a:srgbClr val="000000"/>
                </a:solidFill>
              </a:rPr>
              <a:t> </a:t>
            </a:r>
            <a:r>
              <a:rPr lang="ko-KR" altLang="en-US" sz="900">
                <a:solidFill>
                  <a:srgbClr val="000000"/>
                </a:solidFill>
              </a:rPr>
              <a:t>표시</a:t>
            </a: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폴더 등록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폴더 수정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폴더 이동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폴더 삭제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즐겨찾기 추가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권한이 없는 메뉴가 비활성 표시 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>
                <a:solidFill>
                  <a:srgbClr val="3333FF"/>
                </a:solidFill>
              </a:rPr>
              <a:t>*</a:t>
            </a:r>
            <a:r>
              <a:rPr lang="ko-KR" altLang="en-US" sz="900" smtClean="0">
                <a:solidFill>
                  <a:srgbClr val="3333FF"/>
                </a:solidFill>
              </a:rPr>
              <a:t> 폴더트리 갱신 미적용</a:t>
            </a:r>
            <a:endParaRPr lang="en-US" altLang="ko-KR" sz="900" smtClean="0">
              <a:solidFill>
                <a:srgbClr val="3333FF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>
                <a:solidFill>
                  <a:srgbClr val="3333FF"/>
                </a:solidFill>
              </a:rPr>
              <a:t>* </a:t>
            </a:r>
            <a:r>
              <a:rPr lang="ko-KR" altLang="en-US" sz="900" smtClean="0">
                <a:solidFill>
                  <a:srgbClr val="3333FF"/>
                </a:solidFill>
              </a:rPr>
              <a:t>선택된 폴더는 배경색으로 표시를 한다</a:t>
            </a:r>
            <a:r>
              <a:rPr lang="en-US" altLang="ko-KR" sz="900" smtClean="0">
                <a:solidFill>
                  <a:srgbClr val="3333FF"/>
                </a:solidFill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>
                <a:solidFill>
                  <a:srgbClr val="3333FF"/>
                </a:solidFill>
              </a:rPr>
              <a:t>* </a:t>
            </a:r>
            <a:r>
              <a:rPr lang="ko-KR" altLang="en-US" sz="900" smtClean="0">
                <a:solidFill>
                  <a:srgbClr val="3333FF"/>
                </a:solidFill>
              </a:rPr>
              <a:t>개인문서함 트리도 동일하게 구성되며 탭은 단일로 구성된다</a:t>
            </a:r>
            <a:r>
              <a:rPr lang="en-US" altLang="ko-KR" sz="900" smtClean="0">
                <a:solidFill>
                  <a:srgbClr val="3333FF"/>
                </a:solidFill>
              </a:rPr>
              <a:t>.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>
                <a:solidFill>
                  <a:srgbClr val="0000FF"/>
                </a:solidFill>
              </a:rPr>
              <a:t>* </a:t>
            </a:r>
            <a:r>
              <a:rPr lang="ko-KR" altLang="en-US" sz="900" smtClean="0">
                <a:solidFill>
                  <a:srgbClr val="0000FF"/>
                </a:solidFill>
              </a:rPr>
              <a:t>폴더 우측 스크롤을 선택하여 좌우크기를 조정할 수 있다</a:t>
            </a:r>
            <a:r>
              <a:rPr lang="en-US" altLang="ko-KR" sz="900" smtClean="0">
                <a:solidFill>
                  <a:srgbClr val="0000FF"/>
                </a:solidFill>
              </a:rPr>
              <a:t>.(</a:t>
            </a:r>
            <a:r>
              <a:rPr lang="ko-KR" altLang="en-US" sz="900" smtClean="0">
                <a:solidFill>
                  <a:srgbClr val="0000FF"/>
                </a:solidFill>
              </a:rPr>
              <a:t>최대</a:t>
            </a:r>
            <a:r>
              <a:rPr lang="en-US" altLang="ko-KR" sz="900" smtClean="0">
                <a:solidFill>
                  <a:srgbClr val="0000FF"/>
                </a:solidFill>
              </a:rPr>
              <a:t>/</a:t>
            </a:r>
            <a:r>
              <a:rPr lang="ko-KR" altLang="en-US" sz="900" smtClean="0">
                <a:solidFill>
                  <a:srgbClr val="0000FF"/>
                </a:solidFill>
              </a:rPr>
              <a:t>최소크기 설정</a:t>
            </a:r>
            <a:r>
              <a:rPr lang="en-US" altLang="ko-KR" sz="900" smtClean="0">
                <a:solidFill>
                  <a:srgbClr val="0000FF"/>
                </a:solidFill>
              </a:rPr>
              <a:t>)</a:t>
            </a:r>
            <a:br>
              <a:rPr lang="en-US" altLang="ko-KR" sz="900" smtClean="0">
                <a:solidFill>
                  <a:srgbClr val="0000FF"/>
                </a:solidFill>
              </a:rPr>
            </a:br>
            <a:endParaRPr lang="en-US" altLang="ko-KR" sz="900">
              <a:solidFill>
                <a:srgbClr val="0000FF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007895" y="279893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170185" y="137615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69007" y="1152853"/>
            <a:ext cx="2764713" cy="285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78425" y="1139977"/>
            <a:ext cx="2531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user_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좌측메뉴폴더트리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1.psd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" y="1236244"/>
            <a:ext cx="7185889" cy="488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1832960" y="1481352"/>
            <a:ext cx="2651125" cy="144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공유받은 문서</a:t>
            </a:r>
            <a:endParaRPr lang="ko-KR" altLang="en-US" sz="10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215260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공유받은 문서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공유받은 문서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화면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공유받은 문서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문서 등록시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권한부여받은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사용자에게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공유받은 문서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제공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항목을 체크한 문서중 나에게 권한있는 문서를 보여줌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추가기능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추가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 추가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Context Ment</a:t>
            </a:r>
            <a:b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9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추가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 추가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문서목록은 공통화면과 동일함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900" b="1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330" y="4171950"/>
            <a:ext cx="848559" cy="87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" name="타원 306"/>
          <p:cNvSpPr/>
          <p:nvPr/>
        </p:nvSpPr>
        <p:spPr>
          <a:xfrm>
            <a:off x="3416829" y="41237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3191" y="4965263"/>
            <a:ext cx="1261873" cy="212193"/>
          </a:xfrm>
          <a:prstGeom prst="roundRect">
            <a:avLst/>
          </a:prstGeom>
          <a:solidFill>
            <a:schemeClr val="tx1">
              <a:lumMod val="50000"/>
              <a:lumOff val="50000"/>
              <a:alpha val="31000"/>
            </a:schemeClr>
          </a:solidFill>
          <a:ln w="12700" cap="sq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47808" y="4920463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Rectangle 85"/>
          <p:cNvSpPr>
            <a:spLocks noChangeArrowheads="1"/>
          </p:cNvSpPr>
          <p:nvPr/>
        </p:nvSpPr>
        <p:spPr bwMode="auto">
          <a:xfrm>
            <a:off x="2137294" y="2035906"/>
            <a:ext cx="641655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85"/>
          <p:cNvSpPr>
            <a:spLocks noChangeArrowheads="1"/>
          </p:cNvSpPr>
          <p:nvPr/>
        </p:nvSpPr>
        <p:spPr bwMode="auto">
          <a:xfrm>
            <a:off x="1770920" y="2035906"/>
            <a:ext cx="32861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63644" y="194564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2480" y="5411840"/>
            <a:ext cx="1395155" cy="225025"/>
          </a:xfrm>
          <a:prstGeom prst="rect">
            <a:avLst/>
          </a:prstGeom>
          <a:noFill/>
          <a:ln w="12700" cap="sq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schemeClr val="tx1"/>
                </a:solidFill>
              </a:rPr>
              <a:t>작업카트</a:t>
            </a:r>
          </a:p>
        </p:txBody>
      </p:sp>
    </p:spTree>
    <p:extLst>
      <p:ext uri="{BB962C8B-B14F-4D97-AF65-F5344CB8AC3E}">
        <p14:creationId xmlns:p14="http://schemas.microsoft.com/office/powerpoint/2010/main" val="4023289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" y="1236244"/>
            <a:ext cx="7185889" cy="488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33520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공유받은 폴더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나의문서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 공유받은 폴더 화면</a:t>
            </a:r>
          </a:p>
        </p:txBody>
      </p:sp>
      <p:sp>
        <p:nvSpPr>
          <p:cNvPr id="109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0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공유받은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폴더에서 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권한부여받은 사용자에게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공유받은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제공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항목을 체크한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폴더중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나에게 권한있는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폴더를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보여줌</a:t>
            </a:r>
          </a:p>
          <a:p>
            <a:pPr>
              <a:lnSpc>
                <a:spcPts val="1300"/>
              </a:lnSpc>
            </a:pP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 버튼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’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버튼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제공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기본적으로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폴더에서는 등록기능을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제공함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추가기능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 추가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Context Ment</a:t>
            </a:r>
            <a:b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ts val="1300"/>
              </a:lnSpc>
            </a:pP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 </a:t>
            </a:r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공유받은 폴더 선택시 하위폴더를 표시함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330" y="4171950"/>
            <a:ext cx="848559" cy="87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" name="타원 306"/>
          <p:cNvSpPr/>
          <p:nvPr/>
        </p:nvSpPr>
        <p:spPr>
          <a:xfrm>
            <a:off x="3416829" y="41237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93191" y="5184720"/>
            <a:ext cx="1310731" cy="199698"/>
          </a:xfrm>
          <a:prstGeom prst="roundRect">
            <a:avLst/>
          </a:prstGeom>
          <a:solidFill>
            <a:schemeClr val="tx1">
              <a:lumMod val="50000"/>
              <a:lumOff val="50000"/>
              <a:alpha val="31000"/>
            </a:schemeClr>
          </a:solidFill>
          <a:ln w="12700" cap="sq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02672" y="5103343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Rectangle 85"/>
          <p:cNvSpPr>
            <a:spLocks noChangeArrowheads="1"/>
          </p:cNvSpPr>
          <p:nvPr/>
        </p:nvSpPr>
        <p:spPr bwMode="auto">
          <a:xfrm>
            <a:off x="2493910" y="2017618"/>
            <a:ext cx="641655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85"/>
          <p:cNvSpPr>
            <a:spLocks noChangeArrowheads="1"/>
          </p:cNvSpPr>
          <p:nvPr/>
        </p:nvSpPr>
        <p:spPr bwMode="auto">
          <a:xfrm>
            <a:off x="2127536" y="2017618"/>
            <a:ext cx="32861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20260" y="192735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Rectangle 85"/>
          <p:cNvSpPr>
            <a:spLocks noChangeArrowheads="1"/>
          </p:cNvSpPr>
          <p:nvPr/>
        </p:nvSpPr>
        <p:spPr bwMode="auto">
          <a:xfrm>
            <a:off x="1777016" y="2023714"/>
            <a:ext cx="32861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685692" y="192735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480" y="5411840"/>
            <a:ext cx="1395155" cy="225025"/>
          </a:xfrm>
          <a:prstGeom prst="rect">
            <a:avLst/>
          </a:prstGeom>
          <a:noFill/>
          <a:ln w="12700" cap="sq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mtClean="0">
                <a:solidFill>
                  <a:schemeClr val="tx1"/>
                </a:solidFill>
              </a:rPr>
              <a:t>작업카트</a:t>
            </a:r>
          </a:p>
        </p:txBody>
      </p:sp>
    </p:spTree>
    <p:extLst>
      <p:ext uri="{BB962C8B-B14F-4D97-AF65-F5344CB8AC3E}">
        <p14:creationId xmlns:p14="http://schemas.microsoft.com/office/powerpoint/2010/main" val="3028598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 설정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 설정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여러개의 문서를 관련문서로 설정함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하나 이하의 문서를 선택시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 설정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popup</a:t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메인문서를 선택 후 확인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메인문서의 관련문서로 설정됨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메인문서 선택하지 않았을 경우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“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메인문서를 선택하세요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!” Alert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 제외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Alert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없이 제외함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메인화면에 이미 관련문서가 설정되어 있는 경우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“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메인문서에 이미 관련문서가 있습니다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나머지 문서를 추가하시겠습니까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?”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메시지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확인시 나머지 문서를 기존 관련문서목록에 추가함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이미 추가된 문서는 제외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31480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작업카트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관련문서 설정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작업카트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1" y="843381"/>
            <a:ext cx="5368059" cy="141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260"/>
          <p:cNvSpPr>
            <a:spLocks noChangeArrowheads="1"/>
          </p:cNvSpPr>
          <p:nvPr/>
        </p:nvSpPr>
        <p:spPr bwMode="auto">
          <a:xfrm>
            <a:off x="1283103" y="1189223"/>
            <a:ext cx="832024" cy="2608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AutoShape 86"/>
          <p:cNvSpPr>
            <a:spLocks noChangeArrowheads="1"/>
          </p:cNvSpPr>
          <p:nvPr/>
        </p:nvSpPr>
        <p:spPr bwMode="auto">
          <a:xfrm>
            <a:off x="3364191" y="2709835"/>
            <a:ext cx="3101263" cy="2120787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AutoShape 86"/>
          <p:cNvSpPr>
            <a:spLocks noChangeArrowheads="1"/>
          </p:cNvSpPr>
          <p:nvPr/>
        </p:nvSpPr>
        <p:spPr bwMode="auto">
          <a:xfrm>
            <a:off x="3355728" y="2422500"/>
            <a:ext cx="3110219" cy="287337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관련문서 설정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781300"/>
              </p:ext>
            </p:extLst>
          </p:nvPr>
        </p:nvGraphicFramePr>
        <p:xfrm>
          <a:off x="3492999" y="3120611"/>
          <a:ext cx="2760000" cy="1163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31"/>
                <a:gridCol w="1718661"/>
                <a:gridCol w="471054"/>
                <a:gridCol w="323254"/>
              </a:tblGrid>
              <a:tr h="160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 코드 정의서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화면설계서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및 보안기술서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정의서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구성도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김근호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3485765" y="2835619"/>
            <a:ext cx="150187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4138" indent="-84138" eaLnBrk="1" hangingPunct="1">
              <a:buFont typeface="Arial" panose="020B0604020202020204" pitchFamily="34" charset="0"/>
              <a:buChar char="•"/>
            </a:pP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메인문서를 선택하세요</a:t>
            </a:r>
            <a:r>
              <a:rPr lang="en-US" altLang="ko-KR" sz="900" b="1" smtClean="0">
                <a:latin typeface="맑은 고딕" pitchFamily="50" charset="-127"/>
                <a:ea typeface="맑은 고딕" pitchFamily="50" charset="-127"/>
              </a:rPr>
              <a:t>!</a:t>
            </a:r>
            <a:endParaRPr lang="en-US" altLang="ko-KR" sz="900" b="1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39" y="3351981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259" y="3549103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087" y="3742267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883" y="3941639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711" y="4134803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528" y="3354480"/>
            <a:ext cx="162406" cy="14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528" y="3549749"/>
            <a:ext cx="148347" cy="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528" y="3738658"/>
            <a:ext cx="148347" cy="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528" y="3927567"/>
            <a:ext cx="148347" cy="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528" y="4116477"/>
            <a:ext cx="148347" cy="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35"/>
          <p:cNvGrpSpPr/>
          <p:nvPr/>
        </p:nvGrpSpPr>
        <p:grpSpPr>
          <a:xfrm>
            <a:off x="513975" y="2573131"/>
            <a:ext cx="1903512" cy="1204534"/>
            <a:chOff x="5353744" y="836712"/>
            <a:chExt cx="1903512" cy="1204534"/>
          </a:xfrm>
        </p:grpSpPr>
        <p:sp>
          <p:nvSpPr>
            <p:cNvPr id="137" name="AutoShape 86"/>
            <p:cNvSpPr>
              <a:spLocks noChangeArrowheads="1"/>
            </p:cNvSpPr>
            <p:nvPr/>
          </p:nvSpPr>
          <p:spPr bwMode="auto">
            <a:xfrm>
              <a:off x="5360241" y="1124048"/>
              <a:ext cx="1897015" cy="917198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8" name="TextBox 51"/>
            <p:cNvSpPr txBox="1">
              <a:spLocks noChangeArrowheads="1"/>
            </p:cNvSpPr>
            <p:nvPr/>
          </p:nvSpPr>
          <p:spPr bwMode="auto">
            <a:xfrm>
              <a:off x="5457719" y="1256427"/>
              <a:ext cx="1611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관련문서 설정시 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개 이상의 문서를 선택해주세요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!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9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TextBox 14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6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144" name="타원 143"/>
          <p:cNvSpPr/>
          <p:nvPr/>
        </p:nvSpPr>
        <p:spPr>
          <a:xfrm>
            <a:off x="398855" y="2491653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183941" y="109695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248269" y="2330013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5931433" y="321208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Rectangle 260"/>
          <p:cNvSpPr>
            <a:spLocks noChangeArrowheads="1"/>
          </p:cNvSpPr>
          <p:nvPr/>
        </p:nvSpPr>
        <p:spPr bwMode="auto">
          <a:xfrm>
            <a:off x="6025977" y="3327442"/>
            <a:ext cx="190096" cy="1731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47"/>
          <p:cNvGrpSpPr/>
          <p:nvPr/>
        </p:nvGrpSpPr>
        <p:grpSpPr>
          <a:xfrm>
            <a:off x="675540" y="4692880"/>
            <a:ext cx="1903512" cy="1486248"/>
            <a:chOff x="5353744" y="836712"/>
            <a:chExt cx="1903512" cy="1486248"/>
          </a:xfrm>
        </p:grpSpPr>
        <p:sp>
          <p:nvSpPr>
            <p:cNvPr id="149" name="AutoShape 86"/>
            <p:cNvSpPr>
              <a:spLocks noChangeArrowheads="1"/>
            </p:cNvSpPr>
            <p:nvPr/>
          </p:nvSpPr>
          <p:spPr bwMode="auto">
            <a:xfrm>
              <a:off x="5360241" y="1124048"/>
              <a:ext cx="1897015" cy="1198912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0" name="TextBox 51"/>
            <p:cNvSpPr txBox="1">
              <a:spLocks noChangeArrowheads="1"/>
            </p:cNvSpPr>
            <p:nvPr/>
          </p:nvSpPr>
          <p:spPr bwMode="auto">
            <a:xfrm>
              <a:off x="5457719" y="1256427"/>
              <a:ext cx="1611330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선택한 메인문서에 이미 관련문서가 있습니다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나머지 문서를 추가하시겠습니까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1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TextBox 15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6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154" name="타원 153"/>
          <p:cNvSpPr/>
          <p:nvPr/>
        </p:nvSpPr>
        <p:spPr>
          <a:xfrm>
            <a:off x="560420" y="461140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0" name="AutoShape 129"/>
          <p:cNvCxnSpPr>
            <a:cxnSpLocks noChangeShapeType="1"/>
            <a:stCxn id="158" idx="2"/>
            <a:endCxn id="149" idx="3"/>
          </p:cNvCxnSpPr>
          <p:nvPr/>
        </p:nvCxnSpPr>
        <p:spPr bwMode="auto">
          <a:xfrm rot="5400000">
            <a:off x="3199663" y="4057619"/>
            <a:ext cx="901443" cy="2142663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Rectangle 85"/>
          <p:cNvSpPr>
            <a:spLocks noChangeArrowheads="1"/>
          </p:cNvSpPr>
          <p:nvPr/>
        </p:nvSpPr>
        <p:spPr bwMode="auto">
          <a:xfrm>
            <a:off x="4562087" y="4458612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Rectangle 85"/>
          <p:cNvSpPr>
            <a:spLocks noChangeArrowheads="1"/>
          </p:cNvSpPr>
          <p:nvPr/>
        </p:nvSpPr>
        <p:spPr bwMode="auto">
          <a:xfrm>
            <a:off x="4921751" y="4458612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Rectangle 260"/>
          <p:cNvSpPr>
            <a:spLocks noChangeArrowheads="1"/>
          </p:cNvSpPr>
          <p:nvPr/>
        </p:nvSpPr>
        <p:spPr bwMode="auto">
          <a:xfrm>
            <a:off x="4455793" y="4417332"/>
            <a:ext cx="531843" cy="2608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Rectangle 85"/>
          <p:cNvSpPr>
            <a:spLocks noChangeArrowheads="1"/>
          </p:cNvSpPr>
          <p:nvPr/>
        </p:nvSpPr>
        <p:spPr bwMode="auto">
          <a:xfrm>
            <a:off x="1190814" y="5779412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Rectangle 85"/>
          <p:cNvSpPr>
            <a:spLocks noChangeArrowheads="1"/>
          </p:cNvSpPr>
          <p:nvPr/>
        </p:nvSpPr>
        <p:spPr bwMode="auto">
          <a:xfrm>
            <a:off x="1550478" y="5779412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Rectangle 85"/>
          <p:cNvSpPr>
            <a:spLocks noChangeArrowheads="1"/>
          </p:cNvSpPr>
          <p:nvPr/>
        </p:nvSpPr>
        <p:spPr bwMode="auto">
          <a:xfrm>
            <a:off x="1301650" y="3424140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Rectangle 85"/>
          <p:cNvSpPr>
            <a:spLocks noChangeArrowheads="1"/>
          </p:cNvSpPr>
          <p:nvPr/>
        </p:nvSpPr>
        <p:spPr bwMode="auto">
          <a:xfrm>
            <a:off x="3516436" y="1230923"/>
            <a:ext cx="770303" cy="18772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추가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2" name="직선 연결선 61"/>
          <p:cNvCxnSpPr>
            <a:stCxn id="49" idx="2"/>
          </p:cNvCxnSpPr>
          <p:nvPr/>
        </p:nvCxnSpPr>
        <p:spPr>
          <a:xfrm>
            <a:off x="1699115" y="1450120"/>
            <a:ext cx="13525" cy="10337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endCxn id="53" idx="1"/>
          </p:cNvCxnSpPr>
          <p:nvPr/>
        </p:nvCxnSpPr>
        <p:spPr>
          <a:xfrm>
            <a:off x="1712640" y="2483895"/>
            <a:ext cx="1643088" cy="822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658" y="5608247"/>
            <a:ext cx="1924078" cy="108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37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작업카트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– URL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메일 송부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6888215" y="1819275"/>
            <a:ext cx="280188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URL </a:t>
            </a:r>
            <a:r>
              <a:rPr lang="ko-KR" altLang="en-US" sz="900" b="1" smtClean="0">
                <a:solidFill>
                  <a:srgbClr val="000000"/>
                </a:solidFill>
              </a:rPr>
              <a:t>메일송부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선택한 문서를 </a:t>
            </a:r>
            <a:r>
              <a:rPr lang="en-US" altLang="ko-KR" sz="900" smtClean="0">
                <a:solidFill>
                  <a:srgbClr val="000000"/>
                </a:solidFill>
              </a:rPr>
              <a:t>URL </a:t>
            </a:r>
            <a:r>
              <a:rPr lang="ko-KR" altLang="en-US" sz="900" smtClean="0">
                <a:solidFill>
                  <a:srgbClr val="000000"/>
                </a:solidFill>
              </a:rPr>
              <a:t>링크메일로 보냄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메일 속성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1) </a:t>
            </a:r>
            <a:r>
              <a:rPr lang="ko-KR" altLang="en-US" sz="900" smtClean="0">
                <a:solidFill>
                  <a:srgbClr val="000000"/>
                </a:solidFill>
              </a:rPr>
              <a:t>보내는 사람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 - </a:t>
            </a:r>
            <a:r>
              <a:rPr lang="ko-KR" altLang="en-US" sz="900" smtClean="0">
                <a:solidFill>
                  <a:srgbClr val="000000"/>
                </a:solidFill>
              </a:rPr>
              <a:t>현재 사용자의 성명과 메일 </a:t>
            </a:r>
            <a:r>
              <a:rPr lang="en-US" altLang="ko-KR" sz="900" smtClean="0">
                <a:solidFill>
                  <a:srgbClr val="000000"/>
                </a:solidFill>
              </a:rPr>
              <a:t>ID Display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   (</a:t>
            </a:r>
            <a:r>
              <a:rPr lang="ko-KR" altLang="en-US" sz="900" smtClean="0">
                <a:solidFill>
                  <a:srgbClr val="000000"/>
                </a:solidFill>
              </a:rPr>
              <a:t>수정가능함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2) </a:t>
            </a:r>
            <a:r>
              <a:rPr lang="ko-KR" altLang="en-US" sz="900" smtClean="0">
                <a:solidFill>
                  <a:srgbClr val="000000"/>
                </a:solidFill>
              </a:rPr>
              <a:t>받는 사람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참조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숨은 참조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</a:t>
            </a: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주소록을 선택하여 입력하거나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메일주소를 직접 입력함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 - </a:t>
            </a:r>
            <a:r>
              <a:rPr lang="ko-KR" altLang="en-US" sz="900" smtClean="0">
                <a:solidFill>
                  <a:srgbClr val="000000"/>
                </a:solidFill>
              </a:rPr>
              <a:t>여러명일 경우 콤마</a:t>
            </a:r>
            <a:r>
              <a:rPr lang="en-US" altLang="ko-KR" sz="900" smtClean="0">
                <a:solidFill>
                  <a:srgbClr val="000000"/>
                </a:solidFill>
              </a:rPr>
              <a:t>(,)</a:t>
            </a:r>
            <a:r>
              <a:rPr lang="ko-KR" altLang="en-US" sz="900" smtClean="0">
                <a:solidFill>
                  <a:srgbClr val="000000"/>
                </a:solidFill>
              </a:rPr>
              <a:t>로 구분함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3) </a:t>
            </a:r>
            <a:r>
              <a:rPr lang="ko-KR" altLang="en-US" sz="900" smtClean="0">
                <a:solidFill>
                  <a:srgbClr val="000000"/>
                </a:solidFill>
              </a:rPr>
              <a:t>메일 제목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4) </a:t>
            </a:r>
            <a:r>
              <a:rPr lang="ko-KR" altLang="en-US" sz="900" smtClean="0">
                <a:solidFill>
                  <a:srgbClr val="000000"/>
                </a:solidFill>
              </a:rPr>
              <a:t>첨부 첨부문서</a:t>
            </a:r>
            <a:r>
              <a:rPr lang="en-US" altLang="ko-KR" sz="900" smtClean="0">
                <a:solidFill>
                  <a:srgbClr val="000000"/>
                </a:solidFill>
              </a:rPr>
              <a:t>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 - </a:t>
            </a:r>
            <a:r>
              <a:rPr lang="ko-KR" altLang="en-US" sz="900" smtClean="0">
                <a:solidFill>
                  <a:srgbClr val="000000"/>
                </a:solidFill>
              </a:rPr>
              <a:t>선택한 문서 </a:t>
            </a:r>
            <a:r>
              <a:rPr lang="en-US" altLang="ko-KR" sz="900" smtClean="0">
                <a:solidFill>
                  <a:srgbClr val="000000"/>
                </a:solidFill>
              </a:rPr>
              <a:t>List </a:t>
            </a:r>
            <a:r>
              <a:rPr lang="ko-KR" altLang="en-US" sz="900" smtClean="0">
                <a:solidFill>
                  <a:srgbClr val="000000"/>
                </a:solidFill>
              </a:rPr>
              <a:t>표시함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 - ‘X’</a:t>
            </a:r>
            <a:r>
              <a:rPr lang="ko-KR" altLang="en-US" sz="900" smtClean="0">
                <a:solidFill>
                  <a:srgbClr val="000000"/>
                </a:solidFill>
              </a:rPr>
              <a:t> 아이콘을 선택하여 삭제할 수 있음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5) </a:t>
            </a:r>
            <a:r>
              <a:rPr lang="ko-KR" altLang="en-US" sz="900" smtClean="0">
                <a:solidFill>
                  <a:srgbClr val="000000"/>
                </a:solidFill>
              </a:rPr>
              <a:t>내용</a:t>
            </a:r>
            <a:r>
              <a:rPr lang="en-US" altLang="ko-KR" sz="900" smtClean="0">
                <a:solidFill>
                  <a:srgbClr val="000000"/>
                </a:solidFill>
              </a:rPr>
              <a:t>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보안 설정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1) </a:t>
            </a:r>
            <a:r>
              <a:rPr lang="ko-KR" altLang="en-US" sz="900" smtClean="0">
                <a:solidFill>
                  <a:srgbClr val="000000"/>
                </a:solidFill>
              </a:rPr>
              <a:t>해당 기능은 구현하지 않으며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첨부된 </a:t>
            </a:r>
            <a:r>
              <a:rPr lang="en-US" altLang="ko-KR" sz="900" smtClean="0">
                <a:solidFill>
                  <a:srgbClr val="000000"/>
                </a:solidFill>
              </a:rPr>
              <a:t>URL</a:t>
            </a:r>
            <a:r>
              <a:rPr lang="ko-KR" altLang="en-US" sz="900" smtClean="0">
                <a:solidFill>
                  <a:srgbClr val="000000"/>
                </a:solidFill>
              </a:rPr>
              <a:t>은 링크형태로 제공하며</a:t>
            </a:r>
            <a:r>
              <a:rPr lang="en-US" altLang="ko-KR" sz="900" smtClean="0">
                <a:solidFill>
                  <a:srgbClr val="000000"/>
                </a:solidFill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</a:rPr>
              <a:t>조회기간은 시스템 </a:t>
            </a:r>
            <a:r>
              <a:rPr lang="en-US" altLang="ko-KR" sz="900" smtClean="0">
                <a:solidFill>
                  <a:srgbClr val="000000"/>
                </a:solidFill>
              </a:rPr>
              <a:t>URL</a:t>
            </a:r>
            <a:r>
              <a:rPr lang="ko-KR" altLang="en-US" sz="900" smtClean="0">
                <a:solidFill>
                  <a:srgbClr val="000000"/>
                </a:solidFill>
              </a:rPr>
              <a:t> 조회기간과 동일하게 처리함</a:t>
            </a:r>
            <a:r>
              <a:rPr lang="en-US" altLang="ko-KR" sz="800" b="1" smtClean="0">
                <a:solidFill>
                  <a:srgbClr val="000000"/>
                </a:solidFill>
              </a:rPr>
              <a:t/>
            </a:r>
            <a:br>
              <a:rPr lang="en-US" altLang="ko-KR" sz="800" b="1" smtClean="0">
                <a:solidFill>
                  <a:srgbClr val="000000"/>
                </a:solidFill>
              </a:rPr>
            </a:br>
            <a:r>
              <a:rPr lang="ko-KR" altLang="en-US" sz="800" smtClean="0">
                <a:solidFill>
                  <a:srgbClr val="000000"/>
                </a:solidFill>
              </a:rPr>
              <a:t> </a:t>
            </a:r>
            <a:r>
              <a:rPr lang="en-US" altLang="ko-KR" sz="800" smtClean="0">
                <a:solidFill>
                  <a:srgbClr val="000000"/>
                </a:solidFill>
              </a:rPr>
              <a:t/>
            </a:r>
            <a:br>
              <a:rPr lang="en-US" altLang="ko-KR" sz="800" smtClean="0">
                <a:solidFill>
                  <a:srgbClr val="000000"/>
                </a:solidFill>
              </a:rPr>
            </a:br>
            <a:r>
              <a:rPr lang="en-US" altLang="ko-KR" sz="800" smtClean="0">
                <a:solidFill>
                  <a:srgbClr val="000000"/>
                </a:solidFill>
              </a:rPr>
              <a:t/>
            </a:r>
            <a:br>
              <a:rPr lang="en-US" altLang="ko-KR" sz="800" smtClean="0">
                <a:solidFill>
                  <a:srgbClr val="000000"/>
                </a:solidFill>
              </a:rPr>
            </a:br>
            <a:endParaRPr lang="en-US" altLang="ko-KR" sz="800" b="1" smtClean="0">
              <a:solidFill>
                <a:srgbClr val="3333FF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b="1">
              <a:solidFill>
                <a:srgbClr val="3333FF"/>
              </a:solidFill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520343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작업카트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URL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메일 송부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작업카트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1" y="728700"/>
            <a:ext cx="5368059" cy="141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60"/>
          <p:cNvSpPr>
            <a:spLocks noChangeArrowheads="1"/>
          </p:cNvSpPr>
          <p:nvPr/>
        </p:nvSpPr>
        <p:spPr bwMode="auto">
          <a:xfrm>
            <a:off x="2049691" y="1074542"/>
            <a:ext cx="832024" cy="2608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50529" y="98227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86"/>
          <p:cNvSpPr>
            <a:spLocks noChangeArrowheads="1"/>
          </p:cNvSpPr>
          <p:nvPr/>
        </p:nvSpPr>
        <p:spPr bwMode="auto">
          <a:xfrm>
            <a:off x="1360471" y="1469114"/>
            <a:ext cx="5347724" cy="5085565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TextBox 29"/>
          <p:cNvSpPr txBox="1">
            <a:spLocks noChangeArrowheads="1"/>
          </p:cNvSpPr>
          <p:nvPr/>
        </p:nvSpPr>
        <p:spPr bwMode="auto">
          <a:xfrm>
            <a:off x="2432719" y="1937905"/>
            <a:ext cx="562298" cy="20628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586444"/>
              </p:ext>
            </p:extLst>
          </p:nvPr>
        </p:nvGraphicFramePr>
        <p:xfrm>
          <a:off x="1537974" y="1910806"/>
          <a:ext cx="4991778" cy="4218494"/>
        </p:xfrm>
        <a:graphic>
          <a:graphicData uri="http://schemas.openxmlformats.org/drawingml/2006/table">
            <a:tbl>
              <a:tblPr/>
              <a:tblGrid>
                <a:gridCol w="849740"/>
                <a:gridCol w="4142038"/>
              </a:tblGrid>
              <a:tr h="268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보내는 사람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받는 사람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  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2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숨은 참조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2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 제목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7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첨부문서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47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용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151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설정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그룹 34"/>
          <p:cNvGrpSpPr/>
          <p:nvPr/>
        </p:nvGrpSpPr>
        <p:grpSpPr>
          <a:xfrm>
            <a:off x="3544644" y="6219310"/>
            <a:ext cx="733281" cy="179388"/>
            <a:chOff x="3671956" y="4934287"/>
            <a:chExt cx="733281" cy="179388"/>
          </a:xfrm>
        </p:grpSpPr>
        <p:sp>
          <p:nvSpPr>
            <p:cNvPr id="36" name="Rectangle 85"/>
            <p:cNvSpPr>
              <a:spLocks noChangeArrowheads="1"/>
            </p:cNvSpPr>
            <p:nvPr/>
          </p:nvSpPr>
          <p:spPr bwMode="auto">
            <a:xfrm>
              <a:off x="3671956" y="4934287"/>
              <a:ext cx="373617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보내기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Rectangle 85"/>
            <p:cNvSpPr>
              <a:spLocks noChangeArrowheads="1"/>
            </p:cNvSpPr>
            <p:nvPr/>
          </p:nvSpPr>
          <p:spPr bwMode="auto">
            <a:xfrm>
              <a:off x="4076625" y="4934287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1529211" y="1563935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URL </a:t>
            </a: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메일 송부</a:t>
            </a:r>
          </a:p>
        </p:txBody>
      </p:sp>
      <p:sp>
        <p:nvSpPr>
          <p:cNvPr id="39" name="TextBox 29"/>
          <p:cNvSpPr txBox="1">
            <a:spLocks noChangeArrowheads="1"/>
          </p:cNvSpPr>
          <p:nvPr/>
        </p:nvSpPr>
        <p:spPr bwMode="auto">
          <a:xfrm>
            <a:off x="3081641" y="1937905"/>
            <a:ext cx="1282379" cy="20628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kdhong@naver.om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Rectangle 85"/>
          <p:cNvSpPr>
            <a:spLocks noChangeArrowheads="1"/>
          </p:cNvSpPr>
          <p:nvPr/>
        </p:nvSpPr>
        <p:spPr bwMode="auto">
          <a:xfrm>
            <a:off x="6033119" y="2224771"/>
            <a:ext cx="418622" cy="1894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찾</a:t>
            </a:r>
            <a:r>
              <a:rPr kumimoji="0" lang="ko-KR" altLang="en-US" sz="800" dirty="0">
                <a:latin typeface="맑은 고딕" pitchFamily="50" charset="-127"/>
                <a:ea typeface="맑은 고딕" pitchFamily="50" charset="-127"/>
              </a:rPr>
              <a:t>기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29"/>
          <p:cNvSpPr txBox="1">
            <a:spLocks noChangeArrowheads="1"/>
          </p:cNvSpPr>
          <p:nvPr/>
        </p:nvSpPr>
        <p:spPr bwMode="auto">
          <a:xfrm>
            <a:off x="2432718" y="2217362"/>
            <a:ext cx="3555395" cy="19685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최명호</a:t>
            </a: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김민자</a:t>
            </a:r>
            <a:r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sjkim@naver.com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Rectangle 85"/>
          <p:cNvSpPr>
            <a:spLocks noChangeArrowheads="1"/>
          </p:cNvSpPr>
          <p:nvPr/>
        </p:nvSpPr>
        <p:spPr bwMode="auto">
          <a:xfrm>
            <a:off x="6033120" y="2492671"/>
            <a:ext cx="418622" cy="1894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찾기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29"/>
          <p:cNvSpPr txBox="1">
            <a:spLocks noChangeArrowheads="1"/>
          </p:cNvSpPr>
          <p:nvPr/>
        </p:nvSpPr>
        <p:spPr bwMode="auto">
          <a:xfrm>
            <a:off x="2432719" y="2485262"/>
            <a:ext cx="3555395" cy="19685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Rectangle 85"/>
          <p:cNvSpPr>
            <a:spLocks noChangeArrowheads="1"/>
          </p:cNvSpPr>
          <p:nvPr/>
        </p:nvSpPr>
        <p:spPr bwMode="auto">
          <a:xfrm>
            <a:off x="6033120" y="2772241"/>
            <a:ext cx="418622" cy="1894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dirty="0" smtClean="0">
                <a:latin typeface="맑은 고딕" pitchFamily="50" charset="-127"/>
                <a:ea typeface="맑은 고딕" pitchFamily="50" charset="-127"/>
              </a:rPr>
              <a:t>찾기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29"/>
          <p:cNvSpPr txBox="1">
            <a:spLocks noChangeArrowheads="1"/>
          </p:cNvSpPr>
          <p:nvPr/>
        </p:nvSpPr>
        <p:spPr bwMode="auto">
          <a:xfrm>
            <a:off x="2432719" y="2764832"/>
            <a:ext cx="3555395" cy="19685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29"/>
          <p:cNvSpPr txBox="1">
            <a:spLocks noChangeArrowheads="1"/>
          </p:cNvSpPr>
          <p:nvPr/>
        </p:nvSpPr>
        <p:spPr bwMode="auto">
          <a:xfrm>
            <a:off x="2449443" y="3072457"/>
            <a:ext cx="3979294" cy="19685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62501"/>
              </p:ext>
            </p:extLst>
          </p:nvPr>
        </p:nvGraphicFramePr>
        <p:xfrm>
          <a:off x="2458422" y="3443238"/>
          <a:ext cx="3979742" cy="77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569"/>
                <a:gridCol w="637060"/>
                <a:gridCol w="926468"/>
                <a:gridCol w="256645"/>
              </a:tblGrid>
              <a:tr h="160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 코드 정의서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정의서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2014.03.03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구성도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김근호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2014.03.07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338" y="3679917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338" y="3877653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338" y="4066629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29"/>
          <p:cNvSpPr txBox="1">
            <a:spLocks noChangeArrowheads="1"/>
          </p:cNvSpPr>
          <p:nvPr/>
        </p:nvSpPr>
        <p:spPr bwMode="auto">
          <a:xfrm>
            <a:off x="2458870" y="4422608"/>
            <a:ext cx="3979294" cy="44655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776346" y="5394943"/>
            <a:ext cx="79188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조회시 암호 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29"/>
          <p:cNvSpPr txBox="1">
            <a:spLocks noChangeArrowheads="1"/>
          </p:cNvSpPr>
          <p:nvPr/>
        </p:nvSpPr>
        <p:spPr bwMode="auto">
          <a:xfrm>
            <a:off x="4071755" y="5373451"/>
            <a:ext cx="630070" cy="18002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801724" y="5401732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암호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29"/>
          <p:cNvSpPr txBox="1">
            <a:spLocks noChangeArrowheads="1"/>
          </p:cNvSpPr>
          <p:nvPr/>
        </p:nvSpPr>
        <p:spPr bwMode="auto">
          <a:xfrm>
            <a:off x="5322467" y="5373451"/>
            <a:ext cx="630070" cy="18002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10688" y="5401732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암호확인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785773" y="5626310"/>
            <a:ext cx="68929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 횟수 제한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29"/>
          <p:cNvSpPr txBox="1">
            <a:spLocks noChangeArrowheads="1"/>
          </p:cNvSpPr>
          <p:nvPr/>
        </p:nvSpPr>
        <p:spPr bwMode="auto">
          <a:xfrm>
            <a:off x="3837647" y="5605773"/>
            <a:ext cx="544240" cy="16348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436127" y="5624627"/>
            <a:ext cx="102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785773" y="5862892"/>
            <a:ext cx="68929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 기간 제한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676660" y="5861209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/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까지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23695" y="5853233"/>
            <a:ext cx="553128" cy="17695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34" y="5847367"/>
            <a:ext cx="214951" cy="19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2486961" y="4971074"/>
            <a:ext cx="216084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92075" lvl="0" indent="-92075">
              <a:buFont typeface="Arial" panose="020B0604020202020204" pitchFamily="34" charset="0"/>
              <a:buChar char="•"/>
            </a:pPr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수신자가 첨부문서에 대한 권한이 없는 경우</a:t>
            </a:r>
            <a:endParaRPr lang="ko-KR" altLang="en-US" sz="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 Box 4"/>
          <p:cNvSpPr txBox="1">
            <a:spLocks noChangeArrowheads="1"/>
          </p:cNvSpPr>
          <p:nvPr/>
        </p:nvSpPr>
        <p:spPr bwMode="auto">
          <a:xfrm>
            <a:off x="4857737" y="4931462"/>
            <a:ext cx="483590" cy="195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조회 제공</a:t>
            </a:r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 Box 4"/>
          <p:cNvSpPr txBox="1">
            <a:spLocks noChangeArrowheads="1"/>
          </p:cNvSpPr>
          <p:nvPr/>
        </p:nvSpPr>
        <p:spPr bwMode="auto">
          <a:xfrm>
            <a:off x="5547294" y="4931462"/>
            <a:ext cx="483590" cy="195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조회 불가</a:t>
            </a:r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45" y="4960344"/>
            <a:ext cx="162406" cy="14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53" y="4960344"/>
            <a:ext cx="148347" cy="14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2486961" y="5184195"/>
            <a:ext cx="167674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92075" lvl="0" indent="-92075">
              <a:buFont typeface="Arial" panose="020B0604020202020204" pitchFamily="34" charset="0"/>
              <a:buChar char="•"/>
            </a:pPr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비권한자에 조회 제공시 기능 제한</a:t>
            </a:r>
            <a:endParaRPr lang="ko-KR" altLang="en-US" sz="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TextBox 29"/>
          <p:cNvSpPr txBox="1">
            <a:spLocks noChangeArrowheads="1"/>
          </p:cNvSpPr>
          <p:nvPr/>
        </p:nvSpPr>
        <p:spPr bwMode="auto">
          <a:xfrm>
            <a:off x="2604679" y="5399984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TextBox 29"/>
          <p:cNvSpPr txBox="1">
            <a:spLocks noChangeArrowheads="1"/>
          </p:cNvSpPr>
          <p:nvPr/>
        </p:nvSpPr>
        <p:spPr bwMode="auto">
          <a:xfrm>
            <a:off x="2604679" y="5622489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TextBox 29"/>
          <p:cNvSpPr txBox="1">
            <a:spLocks noChangeArrowheads="1"/>
          </p:cNvSpPr>
          <p:nvPr/>
        </p:nvSpPr>
        <p:spPr bwMode="auto">
          <a:xfrm>
            <a:off x="2604679" y="5875222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532620" y="4914165"/>
            <a:ext cx="5040560" cy="1260140"/>
          </a:xfrm>
          <a:prstGeom prst="rect">
            <a:avLst/>
          </a:prstGeom>
          <a:solidFill>
            <a:schemeClr val="bg2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7" name="Rectangle 85"/>
          <p:cNvSpPr>
            <a:spLocks noChangeArrowheads="1"/>
          </p:cNvSpPr>
          <p:nvPr/>
        </p:nvSpPr>
        <p:spPr bwMode="auto">
          <a:xfrm>
            <a:off x="3512840" y="1107790"/>
            <a:ext cx="770303" cy="18772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추가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75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작업카트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– URL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메일 송부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4"/>
              <p:cNvSpPr>
                <a:spLocks noChangeArrowheads="1"/>
              </p:cNvSpPr>
              <p:nvPr/>
            </p:nvSpPr>
            <p:spPr bwMode="auto">
              <a:xfrm>
                <a:off x="7400925" y="1819275"/>
                <a:ext cx="2289175" cy="470535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54000" tIns="90000" rIns="54000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  <a:spcBef>
                    <a:spcPct val="40000"/>
                  </a:spcBef>
                </a:pP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1. </a:t>
                </a:r>
                <a:r>
                  <a:rPr lang="ko-KR" altLang="en-US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그룹 선택</a:t>
                </a: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부서 </a:t>
                </a: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Tree</a:t>
                </a:r>
                <a:r>
                  <a:rPr lang="ko-KR" altLang="en-US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에서 특정 부서 선택시 부서원을 하단 목록에  </a:t>
                </a: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Display</a:t>
                </a:r>
              </a:p>
              <a:p>
                <a:pPr eaLnBrk="1" hangingPunct="1">
                  <a:lnSpc>
                    <a:spcPct val="130000"/>
                  </a:lnSpc>
                  <a:spcBef>
                    <a:spcPct val="40000"/>
                  </a:spcBef>
                </a:pP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2. </a:t>
                </a:r>
                <a:r>
                  <a:rPr lang="ko-KR" altLang="en-US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사용자 검색</a:t>
                </a: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- </a:t>
                </a:r>
                <a:r>
                  <a:rPr lang="ko-KR" altLang="en-US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성명 또는 부서명을 이용하여 검색시 해당 사용자 하단 목록에  </a:t>
                </a: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Display</a:t>
                </a:r>
                <a:b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(</a:t>
                </a:r>
                <a:r>
                  <a:rPr lang="ko-KR" altLang="en-US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전체 사용자에서 검색 수행</a:t>
                </a: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) </a:t>
                </a:r>
              </a:p>
              <a:p>
                <a:pPr eaLnBrk="1" hangingPunct="1">
                  <a:lnSpc>
                    <a:spcPct val="130000"/>
                  </a:lnSpc>
                  <a:spcBef>
                    <a:spcPct val="40000"/>
                  </a:spcBef>
                </a:pP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3. </a:t>
                </a:r>
                <a:r>
                  <a:rPr lang="ko-KR" altLang="en-US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사용자 추가</a:t>
                </a: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-</a:t>
                </a: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사용자 선택 후 추가버튼</a:t>
                </a: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900" i="1">
                        <a:solidFill>
                          <a:srgbClr val="000000"/>
                        </a:solidFill>
                        <a:latin typeface="Cambria Math"/>
                        <a:ea typeface="맑은 고딕" pitchFamily="50" charset="-127"/>
                      </a:rPr>
                      <m:t>▶</m:t>
                    </m:r>
                  </m:oMath>
                </a14:m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ko-KR" altLang="en-US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클릭시 오른쪽에 사용자 추가</a:t>
                </a:r>
                <a:endParaRPr lang="en-US" altLang="ko-KR" sz="9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eaLnBrk="1" hangingPunct="1">
                  <a:lnSpc>
                    <a:spcPct val="130000"/>
                  </a:lnSpc>
                  <a:spcBef>
                    <a:spcPct val="40000"/>
                  </a:spcBef>
                </a:pP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4. </a:t>
                </a:r>
                <a:r>
                  <a:rPr lang="ko-KR" altLang="en-US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사용자 제외</a:t>
                </a: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-</a:t>
                </a: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사용자 선택 후 제외버튼</a:t>
                </a: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ko-KR" sz="900" i="1">
                        <a:solidFill>
                          <a:srgbClr val="000000"/>
                        </a:solidFill>
                        <a:latin typeface="Cambria Math"/>
                        <a:ea typeface="맑은 고딕" pitchFamily="50" charset="-127"/>
                      </a:rPr>
                      <m:t>◀</m:t>
                    </m:r>
                  </m:oMath>
                </a14:m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)</a:t>
                </a:r>
                <a:r>
                  <a:rPr lang="ko-KR" altLang="en-US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클릭시 오른쪽의 사용자 삭제</a:t>
                </a:r>
                <a:endParaRPr lang="en-US" altLang="ko-KR" sz="90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eaLnBrk="1" hangingPunct="1">
                  <a:lnSpc>
                    <a:spcPct val="130000"/>
                  </a:lnSpc>
                  <a:spcBef>
                    <a:spcPct val="40000"/>
                  </a:spcBef>
                </a:pP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5. </a:t>
                </a:r>
                <a:r>
                  <a:rPr lang="ko-KR" altLang="en-US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확인</a:t>
                </a: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900" b="1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-</a:t>
                </a: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확인시 추가</a:t>
                </a:r>
                <a:r>
                  <a:rPr lang="en-US" altLang="ko-KR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/</a:t>
                </a:r>
                <a:r>
                  <a:rPr lang="ko-KR" altLang="en-US" sz="90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제거한 최종 결과를 </a:t>
                </a:r>
                <a:r>
                  <a:rPr lang="ko-KR" altLang="en-US" sz="90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저장함</a:t>
                </a:r>
                <a:r>
                  <a:rPr lang="en-US" altLang="ko-KR" sz="90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90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90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90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900" b="1" smtClean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※ </a:t>
                </a:r>
                <a:r>
                  <a:rPr lang="ko-KR" altLang="en-US" sz="900" b="1" smtClean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주소록은 </a:t>
                </a:r>
                <a:r>
                  <a:rPr lang="en-US" altLang="ko-KR" sz="900" b="1" smtClean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EDMS </a:t>
                </a:r>
                <a:r>
                  <a:rPr lang="ko-KR" altLang="en-US" sz="900" b="1" smtClean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사용자관리에 포함된 메일</a:t>
                </a:r>
                <a:r>
                  <a:rPr lang="en-US" altLang="ko-KR" sz="900" b="1" smtClean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ID</a:t>
                </a:r>
                <a:r>
                  <a:rPr lang="ko-KR" altLang="en-US" sz="900" b="1" smtClean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만을 대상으로 함</a:t>
                </a:r>
                <a:r>
                  <a:rPr lang="en-US" altLang="ko-KR" sz="800" b="1" smtClean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800" b="1" smtClean="0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/>
                </a:r>
                <a:br>
                  <a:rPr lang="en-US" altLang="ko-KR" sz="80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</a:br>
                <a:endParaRPr lang="en-US" altLang="ko-KR" sz="700" b="1" smtClean="0">
                  <a:solidFill>
                    <a:srgbClr val="3333FF"/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eaLnBrk="1" hangingPunct="1">
                  <a:lnSpc>
                    <a:spcPts val="1300"/>
                  </a:lnSpc>
                  <a:spcBef>
                    <a:spcPts val="0"/>
                  </a:spcBef>
                </a:pPr>
                <a:endParaRPr lang="en-US" altLang="ko-KR" sz="800" b="1">
                  <a:solidFill>
                    <a:srgbClr val="3333F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6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00925" y="1819275"/>
                <a:ext cx="2289175" cy="4705350"/>
              </a:xfrm>
              <a:prstGeom prst="rect">
                <a:avLst/>
              </a:prstGeom>
              <a:blipFill rotWithShape="1">
                <a:blip r:embed="rId2" cstate="print"/>
                <a:stretch>
                  <a:fillRect l="-529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53893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작업카트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URL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메일 송부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작업카트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75" y="773705"/>
            <a:ext cx="53816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260"/>
          <p:cNvSpPr>
            <a:spLocks noChangeArrowheads="1"/>
          </p:cNvSpPr>
          <p:nvPr/>
        </p:nvSpPr>
        <p:spPr bwMode="auto">
          <a:xfrm>
            <a:off x="4953000" y="1403775"/>
            <a:ext cx="585065" cy="2608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853838" y="131151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AutoShape 86"/>
          <p:cNvSpPr>
            <a:spLocks noChangeArrowheads="1"/>
          </p:cNvSpPr>
          <p:nvPr/>
        </p:nvSpPr>
        <p:spPr bwMode="auto">
          <a:xfrm>
            <a:off x="362490" y="1763815"/>
            <a:ext cx="5642198" cy="4706756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 rot="5400000">
            <a:off x="3340391" y="2814924"/>
            <a:ext cx="150813" cy="1397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61" name="직사각형 60"/>
          <p:cNvSpPr/>
          <p:nvPr/>
        </p:nvSpPr>
        <p:spPr bwMode="auto">
          <a:xfrm rot="16200000">
            <a:off x="3334835" y="2611592"/>
            <a:ext cx="150813" cy="1397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40946"/>
              </p:ext>
            </p:extLst>
          </p:nvPr>
        </p:nvGraphicFramePr>
        <p:xfrm>
          <a:off x="3605038" y="2331011"/>
          <a:ext cx="2248061" cy="93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37"/>
                <a:gridCol w="957612"/>
                <a:gridCol w="957612"/>
              </a:tblGrid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 </a:t>
                      </a:r>
                      <a:r>
                        <a:rPr lang="en-US" altLang="ko-KR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kkk@exsoft.co.kr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kkk@exsoft.co.kr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전산기획팀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kkk@exsoft.co.kr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0" name="TextBox 29"/>
          <p:cNvSpPr txBox="1">
            <a:spLocks noChangeArrowheads="1"/>
          </p:cNvSpPr>
          <p:nvPr/>
        </p:nvSpPr>
        <p:spPr bwMode="auto">
          <a:xfrm>
            <a:off x="3729006" y="2654147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TextBox 29"/>
          <p:cNvSpPr txBox="1">
            <a:spLocks noChangeArrowheads="1"/>
          </p:cNvSpPr>
          <p:nvPr/>
        </p:nvSpPr>
        <p:spPr bwMode="auto">
          <a:xfrm>
            <a:off x="3729006" y="2870171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TextBox 29"/>
          <p:cNvSpPr txBox="1">
            <a:spLocks noChangeArrowheads="1"/>
          </p:cNvSpPr>
          <p:nvPr/>
        </p:nvSpPr>
        <p:spPr bwMode="auto">
          <a:xfrm>
            <a:off x="3729006" y="3086195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TextBox 29"/>
          <p:cNvSpPr txBox="1">
            <a:spLocks noChangeArrowheads="1"/>
          </p:cNvSpPr>
          <p:nvPr/>
        </p:nvSpPr>
        <p:spPr bwMode="auto">
          <a:xfrm>
            <a:off x="3729006" y="2390498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Text Box 4"/>
          <p:cNvSpPr txBox="1">
            <a:spLocks noChangeArrowheads="1"/>
          </p:cNvSpPr>
          <p:nvPr/>
        </p:nvSpPr>
        <p:spPr bwMode="auto">
          <a:xfrm>
            <a:off x="3583080" y="2069214"/>
            <a:ext cx="1239222" cy="21050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b="1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800" b="1" smtClean="0">
                <a:latin typeface="맑은 고딕" pitchFamily="50" charset="-127"/>
                <a:ea typeface="맑은 고딕" pitchFamily="50" charset="-127"/>
              </a:rPr>
              <a:t>받는 사람</a:t>
            </a:r>
            <a:r>
              <a:rPr lang="en-US" altLang="ko-KR" sz="800" b="1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800" b="1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28"/>
          <p:cNvGrpSpPr/>
          <p:nvPr/>
        </p:nvGrpSpPr>
        <p:grpSpPr>
          <a:xfrm>
            <a:off x="2972780" y="6164219"/>
            <a:ext cx="688276" cy="179388"/>
            <a:chOff x="4488196" y="6074976"/>
            <a:chExt cx="688276" cy="179388"/>
          </a:xfrm>
        </p:grpSpPr>
        <p:sp>
          <p:nvSpPr>
            <p:cNvPr id="130" name="Rectangle 85"/>
            <p:cNvSpPr>
              <a:spLocks noChangeArrowheads="1"/>
            </p:cNvSpPr>
            <p:nvPr/>
          </p:nvSpPr>
          <p:spPr bwMode="auto">
            <a:xfrm>
              <a:off x="4488196" y="6074976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1" name="Rectangle 85"/>
            <p:cNvSpPr>
              <a:spLocks noChangeArrowheads="1"/>
            </p:cNvSpPr>
            <p:nvPr/>
          </p:nvSpPr>
          <p:spPr bwMode="auto">
            <a:xfrm>
              <a:off x="4847860" y="6074976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 bwMode="auto">
          <a:xfrm rot="5400000">
            <a:off x="3332820" y="4219864"/>
            <a:ext cx="150813" cy="1397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33" name="직사각형 132"/>
          <p:cNvSpPr/>
          <p:nvPr/>
        </p:nvSpPr>
        <p:spPr bwMode="auto">
          <a:xfrm rot="16200000">
            <a:off x="3327264" y="4016532"/>
            <a:ext cx="150813" cy="1397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graphicFrame>
        <p:nvGraphicFramePr>
          <p:cNvPr id="134" name="표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3988"/>
              </p:ext>
            </p:extLst>
          </p:nvPr>
        </p:nvGraphicFramePr>
        <p:xfrm>
          <a:off x="3597467" y="3735951"/>
          <a:ext cx="2248061" cy="93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37"/>
                <a:gridCol w="957612"/>
                <a:gridCol w="957612"/>
              </a:tblGrid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 </a:t>
                      </a:r>
                      <a:r>
                        <a:rPr lang="en-US" altLang="ko-KR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kkk@exsoft.co.kr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5" name="TextBox 29"/>
          <p:cNvSpPr txBox="1">
            <a:spLocks noChangeArrowheads="1"/>
          </p:cNvSpPr>
          <p:nvPr/>
        </p:nvSpPr>
        <p:spPr bwMode="auto">
          <a:xfrm>
            <a:off x="3721435" y="4059087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6" name="TextBox 29"/>
          <p:cNvSpPr txBox="1">
            <a:spLocks noChangeArrowheads="1"/>
          </p:cNvSpPr>
          <p:nvPr/>
        </p:nvSpPr>
        <p:spPr bwMode="auto">
          <a:xfrm>
            <a:off x="3721435" y="4275111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7" name="TextBox 29"/>
          <p:cNvSpPr txBox="1">
            <a:spLocks noChangeArrowheads="1"/>
          </p:cNvSpPr>
          <p:nvPr/>
        </p:nvSpPr>
        <p:spPr bwMode="auto">
          <a:xfrm>
            <a:off x="3721435" y="4491135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TextBox 29"/>
          <p:cNvSpPr txBox="1">
            <a:spLocks noChangeArrowheads="1"/>
          </p:cNvSpPr>
          <p:nvPr/>
        </p:nvSpPr>
        <p:spPr bwMode="auto">
          <a:xfrm>
            <a:off x="3721435" y="3795438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9" name="Text Box 4"/>
          <p:cNvSpPr txBox="1">
            <a:spLocks noChangeArrowheads="1"/>
          </p:cNvSpPr>
          <p:nvPr/>
        </p:nvSpPr>
        <p:spPr bwMode="auto">
          <a:xfrm>
            <a:off x="3575509" y="3474154"/>
            <a:ext cx="1239222" cy="21050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b="1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800" b="1" smtClean="0">
                <a:latin typeface="맑은 고딕" pitchFamily="50" charset="-127"/>
                <a:ea typeface="맑은 고딕" pitchFamily="50" charset="-127"/>
              </a:rPr>
              <a:t>참조</a:t>
            </a:r>
            <a:r>
              <a:rPr lang="en-US" altLang="ko-KR" sz="800" b="1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8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 rot="5400000">
            <a:off x="3332820" y="5461086"/>
            <a:ext cx="150813" cy="1397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41" name="직사각형 140"/>
          <p:cNvSpPr/>
          <p:nvPr/>
        </p:nvSpPr>
        <p:spPr bwMode="auto">
          <a:xfrm rot="16200000">
            <a:off x="3327264" y="5257754"/>
            <a:ext cx="150813" cy="1397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graphicFrame>
        <p:nvGraphicFramePr>
          <p:cNvPr id="142" name="표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328402"/>
              </p:ext>
            </p:extLst>
          </p:nvPr>
        </p:nvGraphicFramePr>
        <p:xfrm>
          <a:off x="3597467" y="4977173"/>
          <a:ext cx="2248061" cy="93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837"/>
                <a:gridCol w="957612"/>
                <a:gridCol w="957612"/>
              </a:tblGrid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 </a:t>
                      </a:r>
                      <a:r>
                        <a:rPr lang="en-US" altLang="ko-KR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kkk@exsoft.co.kr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360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3" name="TextBox 29"/>
          <p:cNvSpPr txBox="1">
            <a:spLocks noChangeArrowheads="1"/>
          </p:cNvSpPr>
          <p:nvPr/>
        </p:nvSpPr>
        <p:spPr bwMode="auto">
          <a:xfrm>
            <a:off x="3721435" y="5300309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4" name="TextBox 29"/>
          <p:cNvSpPr txBox="1">
            <a:spLocks noChangeArrowheads="1"/>
          </p:cNvSpPr>
          <p:nvPr/>
        </p:nvSpPr>
        <p:spPr bwMode="auto">
          <a:xfrm>
            <a:off x="3721435" y="5516333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5" name="TextBox 29"/>
          <p:cNvSpPr txBox="1">
            <a:spLocks noChangeArrowheads="1"/>
          </p:cNvSpPr>
          <p:nvPr/>
        </p:nvSpPr>
        <p:spPr bwMode="auto">
          <a:xfrm>
            <a:off x="3721435" y="5732357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6" name="TextBox 29"/>
          <p:cNvSpPr txBox="1">
            <a:spLocks noChangeArrowheads="1"/>
          </p:cNvSpPr>
          <p:nvPr/>
        </p:nvSpPr>
        <p:spPr bwMode="auto">
          <a:xfrm>
            <a:off x="3721435" y="5036660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7" name="Text Box 4"/>
          <p:cNvSpPr txBox="1">
            <a:spLocks noChangeArrowheads="1"/>
          </p:cNvSpPr>
          <p:nvPr/>
        </p:nvSpPr>
        <p:spPr bwMode="auto">
          <a:xfrm>
            <a:off x="3575509" y="4715376"/>
            <a:ext cx="1239222" cy="21050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" b="1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800" b="1" smtClean="0">
                <a:latin typeface="맑은 고딕" pitchFamily="50" charset="-127"/>
                <a:ea typeface="맑은 고딕" pitchFamily="50" charset="-127"/>
              </a:rPr>
              <a:t>숨은 참조</a:t>
            </a:r>
            <a:r>
              <a:rPr lang="en-US" altLang="ko-KR" sz="800" b="1" smtClean="0">
                <a:latin typeface="맑은 고딕" pitchFamily="50" charset="-127"/>
                <a:ea typeface="맑은 고딕" pitchFamily="50" charset="-127"/>
              </a:rPr>
              <a:t>]</a:t>
            </a:r>
            <a:endParaRPr lang="ko-KR" altLang="en-US" sz="8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8" name="AutoShape 86"/>
          <p:cNvSpPr>
            <a:spLocks noChangeArrowheads="1"/>
          </p:cNvSpPr>
          <p:nvPr/>
        </p:nvSpPr>
        <p:spPr bwMode="auto">
          <a:xfrm>
            <a:off x="497505" y="2347421"/>
            <a:ext cx="2583144" cy="2097374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z="800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39245"/>
              </p:ext>
            </p:extLst>
          </p:nvPr>
        </p:nvGraphicFramePr>
        <p:xfrm>
          <a:off x="497505" y="4806806"/>
          <a:ext cx="2583144" cy="125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987"/>
                <a:gridCol w="599888"/>
                <a:gridCol w="563090"/>
                <a:gridCol w="1065179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김부장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kimbj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솔루션사업부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박과장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parkkj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솔루션사업부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김부장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kimbj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박과장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parkkj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영업부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0" name="TextBox 29"/>
          <p:cNvSpPr txBox="1">
            <a:spLocks noChangeArrowheads="1"/>
          </p:cNvSpPr>
          <p:nvPr/>
        </p:nvSpPr>
        <p:spPr bwMode="auto">
          <a:xfrm>
            <a:off x="597418" y="4849669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1" name="TextBox 29"/>
          <p:cNvSpPr txBox="1">
            <a:spLocks noChangeArrowheads="1"/>
          </p:cNvSpPr>
          <p:nvPr/>
        </p:nvSpPr>
        <p:spPr bwMode="auto">
          <a:xfrm>
            <a:off x="597418" y="5110019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TextBox 29"/>
          <p:cNvSpPr txBox="1">
            <a:spLocks noChangeArrowheads="1"/>
          </p:cNvSpPr>
          <p:nvPr/>
        </p:nvSpPr>
        <p:spPr bwMode="auto">
          <a:xfrm>
            <a:off x="597418" y="5368781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" name="TextBox 29"/>
          <p:cNvSpPr txBox="1">
            <a:spLocks noChangeArrowheads="1"/>
          </p:cNvSpPr>
          <p:nvPr/>
        </p:nvSpPr>
        <p:spPr bwMode="auto">
          <a:xfrm>
            <a:off x="597418" y="5629131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4" name="TextBox 29"/>
          <p:cNvSpPr txBox="1">
            <a:spLocks noChangeArrowheads="1"/>
          </p:cNvSpPr>
          <p:nvPr/>
        </p:nvSpPr>
        <p:spPr bwMode="auto">
          <a:xfrm>
            <a:off x="597418" y="5887894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798036" y="4562573"/>
            <a:ext cx="779589" cy="14128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542448" y="4573248"/>
            <a:ext cx="205184" cy="1231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성명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1945652" y="4564160"/>
            <a:ext cx="784101" cy="1397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8" name="직사각형 157"/>
          <p:cNvSpPr/>
          <p:nvPr/>
        </p:nvSpPr>
        <p:spPr bwMode="auto">
          <a:xfrm>
            <a:off x="1633882" y="4576423"/>
            <a:ext cx="205184" cy="1231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 Box 4"/>
          <p:cNvSpPr txBox="1">
            <a:spLocks noChangeArrowheads="1"/>
          </p:cNvSpPr>
          <p:nvPr/>
        </p:nvSpPr>
        <p:spPr bwMode="auto">
          <a:xfrm>
            <a:off x="497222" y="1832926"/>
            <a:ext cx="1115981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사용자 선택</a:t>
            </a:r>
          </a:p>
        </p:txBody>
      </p:sp>
      <p:sp>
        <p:nvSpPr>
          <p:cNvPr id="161" name="타원 160"/>
          <p:cNvSpPr/>
          <p:nvPr/>
        </p:nvSpPr>
        <p:spPr>
          <a:xfrm>
            <a:off x="542510" y="2438890"/>
            <a:ext cx="144463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타원 161"/>
          <p:cNvSpPr/>
          <p:nvPr/>
        </p:nvSpPr>
        <p:spPr>
          <a:xfrm>
            <a:off x="362490" y="4554125"/>
            <a:ext cx="144463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3" name="Rectangle 260"/>
          <p:cNvSpPr>
            <a:spLocks noChangeArrowheads="1"/>
          </p:cNvSpPr>
          <p:nvPr/>
        </p:nvSpPr>
        <p:spPr bwMode="auto">
          <a:xfrm>
            <a:off x="452500" y="5273110"/>
            <a:ext cx="404813" cy="5464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5" name="타원 164"/>
          <p:cNvSpPr/>
          <p:nvPr/>
        </p:nvSpPr>
        <p:spPr>
          <a:xfrm>
            <a:off x="3242810" y="2528900"/>
            <a:ext cx="144463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타원 165"/>
          <p:cNvSpPr/>
          <p:nvPr/>
        </p:nvSpPr>
        <p:spPr>
          <a:xfrm>
            <a:off x="3287815" y="3023955"/>
            <a:ext cx="144463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Rectangle 260"/>
          <p:cNvSpPr>
            <a:spLocks noChangeArrowheads="1"/>
          </p:cNvSpPr>
          <p:nvPr/>
        </p:nvSpPr>
        <p:spPr bwMode="auto">
          <a:xfrm>
            <a:off x="3647855" y="3023954"/>
            <a:ext cx="342540" cy="27003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8" name="직선 화살표 연결선 45"/>
          <p:cNvCxnSpPr>
            <a:cxnSpLocks noChangeShapeType="1"/>
            <a:endCxn id="60" idx="0"/>
          </p:cNvCxnSpPr>
          <p:nvPr/>
        </p:nvCxnSpPr>
        <p:spPr bwMode="auto">
          <a:xfrm flipH="1" flipV="1">
            <a:off x="3485648" y="2884775"/>
            <a:ext cx="162208" cy="274195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9" name="타원 168"/>
          <p:cNvSpPr/>
          <p:nvPr/>
        </p:nvSpPr>
        <p:spPr>
          <a:xfrm>
            <a:off x="2882770" y="6084295"/>
            <a:ext cx="144463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8" y="2649736"/>
            <a:ext cx="1827676" cy="155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화살표 연결선 45"/>
          <p:cNvCxnSpPr>
            <a:cxnSpLocks noChangeShapeType="1"/>
          </p:cNvCxnSpPr>
          <p:nvPr/>
        </p:nvCxnSpPr>
        <p:spPr bwMode="auto">
          <a:xfrm flipV="1">
            <a:off x="857313" y="2652207"/>
            <a:ext cx="2406653" cy="2894152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705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작업카트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화면 </a:t>
            </a: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다운로드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여러개의 문서의 첨부파일을 하나의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ZIP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파일로 다운로드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2. 10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 이상의 문서 선택시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문서의 첨부파일을 하나의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ZIP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파일로 다운로드함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파일명 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: 20140823_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자재 업무매뉴얼 외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.ZIP</a:t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749771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작업카트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다운로드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작업카트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1" y="843381"/>
            <a:ext cx="5368059" cy="141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 260"/>
          <p:cNvSpPr>
            <a:spLocks noChangeArrowheads="1"/>
          </p:cNvSpPr>
          <p:nvPr/>
        </p:nvSpPr>
        <p:spPr bwMode="auto">
          <a:xfrm>
            <a:off x="2816279" y="1189223"/>
            <a:ext cx="721248" cy="2608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AutoShape 129"/>
          <p:cNvCxnSpPr>
            <a:cxnSpLocks noChangeShapeType="1"/>
            <a:stCxn id="49" idx="3"/>
            <a:endCxn id="59" idx="0"/>
          </p:cNvCxnSpPr>
          <p:nvPr/>
        </p:nvCxnSpPr>
        <p:spPr bwMode="auto">
          <a:xfrm>
            <a:off x="3537527" y="1319672"/>
            <a:ext cx="962243" cy="1535172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5" name="타원 144"/>
          <p:cNvSpPr/>
          <p:nvPr/>
        </p:nvSpPr>
        <p:spPr>
          <a:xfrm>
            <a:off x="2717117" y="109695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51"/>
          <p:cNvGrpSpPr/>
          <p:nvPr/>
        </p:nvGrpSpPr>
        <p:grpSpPr>
          <a:xfrm>
            <a:off x="3548014" y="2854844"/>
            <a:ext cx="1903512" cy="1486248"/>
            <a:chOff x="5353744" y="836712"/>
            <a:chExt cx="1903512" cy="1486248"/>
          </a:xfrm>
        </p:grpSpPr>
        <p:sp>
          <p:nvSpPr>
            <p:cNvPr id="57" name="AutoShape 86"/>
            <p:cNvSpPr>
              <a:spLocks noChangeArrowheads="1"/>
            </p:cNvSpPr>
            <p:nvPr/>
          </p:nvSpPr>
          <p:spPr bwMode="auto">
            <a:xfrm>
              <a:off x="5360241" y="1124048"/>
              <a:ext cx="1897015" cy="1198912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TextBox 51"/>
            <p:cNvSpPr txBox="1">
              <a:spLocks noChangeArrowheads="1"/>
            </p:cNvSpPr>
            <p:nvPr/>
          </p:nvSpPr>
          <p:spPr bwMode="auto">
            <a:xfrm>
              <a:off x="5457719" y="1256427"/>
              <a:ext cx="1611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선택한 문서를 일괄 다운로드 하시겠습니까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9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3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61" name="타원 60"/>
          <p:cNvSpPr/>
          <p:nvPr/>
        </p:nvSpPr>
        <p:spPr>
          <a:xfrm>
            <a:off x="3432894" y="277336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4"/>
          <p:cNvGrpSpPr/>
          <p:nvPr/>
        </p:nvGrpSpPr>
        <p:grpSpPr>
          <a:xfrm>
            <a:off x="569301" y="2711688"/>
            <a:ext cx="1903512" cy="1486248"/>
            <a:chOff x="5353744" y="836712"/>
            <a:chExt cx="1903512" cy="1486248"/>
          </a:xfrm>
        </p:grpSpPr>
        <p:sp>
          <p:nvSpPr>
            <p:cNvPr id="66" name="AutoShape 86"/>
            <p:cNvSpPr>
              <a:spLocks noChangeArrowheads="1"/>
            </p:cNvSpPr>
            <p:nvPr/>
          </p:nvSpPr>
          <p:spPr bwMode="auto">
            <a:xfrm>
              <a:off x="5360241" y="1124048"/>
              <a:ext cx="1897015" cy="1198912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7" name="TextBox 51"/>
            <p:cNvSpPr txBox="1">
              <a:spLocks noChangeArrowheads="1"/>
            </p:cNvSpPr>
            <p:nvPr/>
          </p:nvSpPr>
          <p:spPr bwMode="auto">
            <a:xfrm>
              <a:off x="5457719" y="1256427"/>
              <a:ext cx="1611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최대 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개까지 다운로드가 가능합니다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확인 바랍니다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9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TextBox 6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3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72" name="타원 71"/>
          <p:cNvSpPr/>
          <p:nvPr/>
        </p:nvSpPr>
        <p:spPr>
          <a:xfrm>
            <a:off x="454181" y="263021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85"/>
          <p:cNvSpPr>
            <a:spLocks noChangeArrowheads="1"/>
          </p:cNvSpPr>
          <p:nvPr/>
        </p:nvSpPr>
        <p:spPr bwMode="auto">
          <a:xfrm>
            <a:off x="1264705" y="3747412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Rectangle 85"/>
          <p:cNvSpPr>
            <a:spLocks noChangeArrowheads="1"/>
          </p:cNvSpPr>
          <p:nvPr/>
        </p:nvSpPr>
        <p:spPr bwMode="auto">
          <a:xfrm>
            <a:off x="4118741" y="3830539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Rectangle 85"/>
          <p:cNvSpPr>
            <a:spLocks noChangeArrowheads="1"/>
          </p:cNvSpPr>
          <p:nvPr/>
        </p:nvSpPr>
        <p:spPr bwMode="auto">
          <a:xfrm>
            <a:off x="4478405" y="3830539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92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utoShape 86"/>
          <p:cNvSpPr>
            <a:spLocks noChangeArrowheads="1"/>
          </p:cNvSpPr>
          <p:nvPr/>
        </p:nvSpPr>
        <p:spPr bwMode="auto">
          <a:xfrm>
            <a:off x="461820" y="1071414"/>
            <a:ext cx="5874328" cy="3796145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 Box 4"/>
          <p:cNvSpPr txBox="1">
            <a:spLocks noChangeArrowheads="1"/>
          </p:cNvSpPr>
          <p:nvPr/>
        </p:nvSpPr>
        <p:spPr bwMode="auto">
          <a:xfrm>
            <a:off x="670562" y="1105291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작업카트</a:t>
            </a: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작업카트 화면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작업카트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여러개의 문서를 작업카트에 추가 후 한번에 특정작업을 용이하게 하기 위한 작업함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기능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관련문서 설정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URL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메일송부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다운로드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추가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90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작업카트 최대 </a:t>
            </a:r>
            <a:r>
              <a:rPr lang="en-US" altLang="ko-KR" sz="90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ko-KR" altLang="en-US" sz="90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개까지만 보관함</a:t>
            </a:r>
            <a:r>
              <a:rPr lang="en-US" altLang="ko-KR" sz="90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0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페이지 처리를 하지 않음</a:t>
            </a:r>
            <a:r>
              <a:rPr lang="en-US" altLang="ko-KR" sz="90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90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작업카트 보관된 문서는 시스템관리의 환경설정에서 설정한 보관기간이 지나면 일괄삭제함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작업카트 제거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선택한 문서를 작업카트에서 제거함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문서상세조회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문서제목 선택시 문서상세조회화면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Popup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추가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선택문서를 즐겨찾기 추가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2794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작업카트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작업카트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5" name="Rectangle 85"/>
          <p:cNvSpPr>
            <a:spLocks noChangeArrowheads="1"/>
          </p:cNvSpPr>
          <p:nvPr/>
        </p:nvSpPr>
        <p:spPr bwMode="auto">
          <a:xfrm>
            <a:off x="3095048" y="1507148"/>
            <a:ext cx="657319" cy="1863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Rectangle 85"/>
          <p:cNvSpPr>
            <a:spLocks noChangeArrowheads="1"/>
          </p:cNvSpPr>
          <p:nvPr/>
        </p:nvSpPr>
        <p:spPr bwMode="auto">
          <a:xfrm>
            <a:off x="1510890" y="1507148"/>
            <a:ext cx="743184" cy="1957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관련문서 설정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29"/>
          <p:cNvSpPr txBox="1">
            <a:spLocks noChangeArrowheads="1"/>
          </p:cNvSpPr>
          <p:nvPr/>
        </p:nvSpPr>
        <p:spPr bwMode="auto">
          <a:xfrm>
            <a:off x="751387" y="1841298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29"/>
          <p:cNvSpPr txBox="1">
            <a:spLocks noChangeArrowheads="1"/>
          </p:cNvSpPr>
          <p:nvPr/>
        </p:nvSpPr>
        <p:spPr bwMode="auto">
          <a:xfrm>
            <a:off x="751387" y="2100060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29"/>
          <p:cNvSpPr txBox="1">
            <a:spLocks noChangeArrowheads="1"/>
          </p:cNvSpPr>
          <p:nvPr/>
        </p:nvSpPr>
        <p:spPr bwMode="auto">
          <a:xfrm>
            <a:off x="751387" y="2358909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29"/>
          <p:cNvSpPr txBox="1">
            <a:spLocks noChangeArrowheads="1"/>
          </p:cNvSpPr>
          <p:nvPr/>
        </p:nvSpPr>
        <p:spPr bwMode="auto">
          <a:xfrm>
            <a:off x="751387" y="2617758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29"/>
          <p:cNvSpPr txBox="1">
            <a:spLocks noChangeArrowheads="1"/>
          </p:cNvSpPr>
          <p:nvPr/>
        </p:nvSpPr>
        <p:spPr bwMode="auto">
          <a:xfrm>
            <a:off x="751387" y="2876606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TextBox 29"/>
          <p:cNvSpPr txBox="1">
            <a:spLocks noChangeArrowheads="1"/>
          </p:cNvSpPr>
          <p:nvPr/>
        </p:nvSpPr>
        <p:spPr bwMode="auto">
          <a:xfrm>
            <a:off x="751387" y="3135454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58177"/>
              </p:ext>
            </p:extLst>
          </p:nvPr>
        </p:nvGraphicFramePr>
        <p:xfrm>
          <a:off x="690744" y="1795260"/>
          <a:ext cx="5416370" cy="2829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05"/>
                <a:gridCol w="2678798"/>
                <a:gridCol w="639031"/>
                <a:gridCol w="456984"/>
                <a:gridCol w="648072"/>
                <a:gridCol w="720080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 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등록자△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등록일▽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자재 업무매뉴얼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및 보인 기술서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설계서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구성도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 보고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김은희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 코드 정의서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도면문서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박명길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 보고서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KiCo Off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김은희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 계획서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2014.03.02</a:t>
                      </a: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7" name="TextBox 29"/>
          <p:cNvSpPr txBox="1">
            <a:spLocks noChangeArrowheads="1"/>
          </p:cNvSpPr>
          <p:nvPr/>
        </p:nvSpPr>
        <p:spPr bwMode="auto">
          <a:xfrm>
            <a:off x="749800" y="1844473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751387" y="3392715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29"/>
          <p:cNvSpPr txBox="1">
            <a:spLocks noChangeArrowheads="1"/>
          </p:cNvSpPr>
          <p:nvPr/>
        </p:nvSpPr>
        <p:spPr bwMode="auto">
          <a:xfrm>
            <a:off x="751387" y="3651564"/>
            <a:ext cx="123825" cy="119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TextBox 29"/>
          <p:cNvSpPr txBox="1">
            <a:spLocks noChangeArrowheads="1"/>
          </p:cNvSpPr>
          <p:nvPr/>
        </p:nvSpPr>
        <p:spPr bwMode="auto">
          <a:xfrm>
            <a:off x="751387" y="3910413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29"/>
          <p:cNvSpPr txBox="1">
            <a:spLocks noChangeArrowheads="1"/>
          </p:cNvSpPr>
          <p:nvPr/>
        </p:nvSpPr>
        <p:spPr bwMode="auto">
          <a:xfrm>
            <a:off x="751387" y="4169261"/>
            <a:ext cx="123825" cy="119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29"/>
          <p:cNvSpPr txBox="1">
            <a:spLocks noChangeArrowheads="1"/>
          </p:cNvSpPr>
          <p:nvPr/>
        </p:nvSpPr>
        <p:spPr bwMode="auto">
          <a:xfrm>
            <a:off x="751387" y="4428110"/>
            <a:ext cx="123825" cy="117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Rectangle 85"/>
          <p:cNvSpPr>
            <a:spLocks noChangeArrowheads="1"/>
          </p:cNvSpPr>
          <p:nvPr/>
        </p:nvSpPr>
        <p:spPr bwMode="auto">
          <a:xfrm>
            <a:off x="3783136" y="1507148"/>
            <a:ext cx="770303" cy="18772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 추가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Rectangle 85"/>
          <p:cNvSpPr>
            <a:spLocks noChangeArrowheads="1"/>
          </p:cNvSpPr>
          <p:nvPr/>
        </p:nvSpPr>
        <p:spPr bwMode="auto">
          <a:xfrm>
            <a:off x="2300574" y="1507148"/>
            <a:ext cx="743184" cy="19579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en-US" altLang="ko-KR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메일송부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Rectangle 85"/>
          <p:cNvSpPr>
            <a:spLocks noChangeArrowheads="1"/>
          </p:cNvSpPr>
          <p:nvPr/>
        </p:nvSpPr>
        <p:spPr bwMode="auto">
          <a:xfrm>
            <a:off x="675228" y="1507148"/>
            <a:ext cx="793478" cy="1923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작업카트 제외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542014" y="135095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Rectangle 260"/>
          <p:cNvSpPr>
            <a:spLocks noChangeArrowheads="1"/>
          </p:cNvSpPr>
          <p:nvPr/>
        </p:nvSpPr>
        <p:spPr bwMode="auto">
          <a:xfrm>
            <a:off x="636557" y="1475550"/>
            <a:ext cx="859744" cy="2608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01"/>
          <p:cNvGrpSpPr/>
          <p:nvPr/>
        </p:nvGrpSpPr>
        <p:grpSpPr>
          <a:xfrm>
            <a:off x="1640767" y="2120567"/>
            <a:ext cx="1903512" cy="1204534"/>
            <a:chOff x="5353744" y="836712"/>
            <a:chExt cx="1903512" cy="1204534"/>
          </a:xfrm>
        </p:grpSpPr>
        <p:sp>
          <p:nvSpPr>
            <p:cNvPr id="103" name="AutoShape 86"/>
            <p:cNvSpPr>
              <a:spLocks noChangeArrowheads="1"/>
            </p:cNvSpPr>
            <p:nvPr/>
          </p:nvSpPr>
          <p:spPr bwMode="auto">
            <a:xfrm>
              <a:off x="5360241" y="1124048"/>
              <a:ext cx="1897015" cy="917198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4" name="TextBox 51"/>
            <p:cNvSpPr txBox="1">
              <a:spLocks noChangeArrowheads="1"/>
            </p:cNvSpPr>
            <p:nvPr/>
          </p:nvSpPr>
          <p:spPr bwMode="auto">
            <a:xfrm>
              <a:off x="5457719" y="1256427"/>
              <a:ext cx="1611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선택한 문서를 작업카트에서 제외하시겠습니까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5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2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cxnSp>
        <p:nvCxnSpPr>
          <p:cNvPr id="110" name="AutoShape 129"/>
          <p:cNvCxnSpPr>
            <a:cxnSpLocks noChangeShapeType="1"/>
            <a:stCxn id="101" idx="2"/>
            <a:endCxn id="103" idx="1"/>
          </p:cNvCxnSpPr>
          <p:nvPr/>
        </p:nvCxnSpPr>
        <p:spPr bwMode="auto">
          <a:xfrm rot="16200000" flipH="1">
            <a:off x="791819" y="2011056"/>
            <a:ext cx="1130055" cy="580835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ectangle 260"/>
          <p:cNvSpPr>
            <a:spLocks noChangeArrowheads="1"/>
          </p:cNvSpPr>
          <p:nvPr/>
        </p:nvSpPr>
        <p:spPr bwMode="auto">
          <a:xfrm>
            <a:off x="1001393" y="4112532"/>
            <a:ext cx="859744" cy="2608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879141" y="404335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4" name="AutoShape 129"/>
          <p:cNvCxnSpPr>
            <a:cxnSpLocks noChangeShapeType="1"/>
            <a:stCxn id="111" idx="2"/>
            <a:endCxn id="46" idx="1"/>
          </p:cNvCxnSpPr>
          <p:nvPr/>
        </p:nvCxnSpPr>
        <p:spPr bwMode="auto">
          <a:xfrm rot="16200000" flipH="1">
            <a:off x="1331847" y="4472847"/>
            <a:ext cx="1335307" cy="1136470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5" name="직선 연결선 114"/>
          <p:cNvCxnSpPr/>
          <p:nvPr/>
        </p:nvCxnSpPr>
        <p:spPr>
          <a:xfrm>
            <a:off x="5396455" y="2001242"/>
            <a:ext cx="720080" cy="0"/>
          </a:xfrm>
          <a:prstGeom prst="line">
            <a:avLst/>
          </a:prstGeom>
          <a:ln w="28575">
            <a:solidFill>
              <a:srgbClr val="00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69" y="3888519"/>
            <a:ext cx="1550409" cy="257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Rectangle 260"/>
          <p:cNvSpPr>
            <a:spLocks noChangeArrowheads="1"/>
          </p:cNvSpPr>
          <p:nvPr/>
        </p:nvSpPr>
        <p:spPr bwMode="auto">
          <a:xfrm>
            <a:off x="3767683" y="1475550"/>
            <a:ext cx="859744" cy="26089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3700849" y="137864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8" name="AutoShape 129"/>
          <p:cNvCxnSpPr>
            <a:cxnSpLocks noChangeShapeType="1"/>
            <a:stCxn id="116" idx="3"/>
            <a:endCxn id="2050" idx="0"/>
          </p:cNvCxnSpPr>
          <p:nvPr/>
        </p:nvCxnSpPr>
        <p:spPr bwMode="auto">
          <a:xfrm>
            <a:off x="4627427" y="1605999"/>
            <a:ext cx="1829447" cy="2282520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85"/>
          <p:cNvSpPr>
            <a:spLocks noChangeArrowheads="1"/>
          </p:cNvSpPr>
          <p:nvPr/>
        </p:nvSpPr>
        <p:spPr bwMode="auto">
          <a:xfrm>
            <a:off x="2216050" y="3008503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Rectangle 85"/>
          <p:cNvSpPr>
            <a:spLocks noChangeArrowheads="1"/>
          </p:cNvSpPr>
          <p:nvPr/>
        </p:nvSpPr>
        <p:spPr bwMode="auto">
          <a:xfrm>
            <a:off x="2575714" y="3008503"/>
            <a:ext cx="328612" cy="1793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35" y="4959170"/>
            <a:ext cx="1260140" cy="149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14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 descr="블릿1"/>
          <p:cNvSpPr>
            <a:spLocks noChangeArrowheads="1"/>
          </p:cNvSpPr>
          <p:nvPr/>
        </p:nvSpPr>
        <p:spPr bwMode="auto">
          <a:xfrm>
            <a:off x="3285404" y="2656319"/>
            <a:ext cx="3013796" cy="788843"/>
          </a:xfrm>
          <a:prstGeom prst="roundRect">
            <a:avLst>
              <a:gd name="adj" fmla="val 28241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</a:t>
            </a:r>
            <a:r>
              <a:rPr lang="ko-KR" altLang="en-US" sz="2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</a:t>
            </a:r>
            <a:endParaRPr lang="ko-KR" altLang="ko-KR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45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340689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및 문서조회 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개인문서함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3" name="직선 연결선 102"/>
          <p:cNvCxnSpPr/>
          <p:nvPr/>
        </p:nvCxnSpPr>
        <p:spPr>
          <a:xfrm>
            <a:off x="2216696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AutoShape 11"/>
          <p:cNvSpPr>
            <a:spLocks noChangeArrowheads="1"/>
          </p:cNvSpPr>
          <p:nvPr/>
        </p:nvSpPr>
        <p:spPr bwMode="auto">
          <a:xfrm>
            <a:off x="164462" y="1475640"/>
            <a:ext cx="2022557" cy="600417"/>
          </a:xfrm>
          <a:prstGeom prst="roundRect">
            <a:avLst>
              <a:gd name="adj" fmla="val 4079"/>
            </a:avLst>
          </a:prstGeom>
          <a:gradFill rotWithShape="0">
            <a:gsLst>
              <a:gs pos="0">
                <a:srgbClr val="ECF1F7"/>
              </a:gs>
              <a:gs pos="100000">
                <a:srgbClr val="9DB7D7"/>
              </a:gs>
            </a:gsLst>
            <a:lin ang="5400000" scaled="1"/>
          </a:gradFill>
          <a:ln w="9525" algn="ctr">
            <a:solidFill>
              <a:srgbClr val="0033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문서등록</a:t>
            </a:r>
            <a:r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마우스로 파일을 끌어오세요</a:t>
            </a:r>
            <a:r>
              <a:rPr lang="en-US" altLang="ko-KR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ko-KR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6" name="직선 연결선 105"/>
          <p:cNvCxnSpPr/>
          <p:nvPr/>
        </p:nvCxnSpPr>
        <p:spPr>
          <a:xfrm>
            <a:off x="137608" y="2123429"/>
            <a:ext cx="20790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85"/>
          <p:cNvSpPr>
            <a:spLocks noChangeArrowheads="1"/>
          </p:cNvSpPr>
          <p:nvPr/>
        </p:nvSpPr>
        <p:spPr bwMode="auto">
          <a:xfrm>
            <a:off x="137607" y="2160655"/>
            <a:ext cx="647483" cy="20385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kumimoji="0" lang="en-US" altLang="ko-KR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137608" y="2357741"/>
            <a:ext cx="207908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24" y="2163445"/>
            <a:ext cx="195643" cy="18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3" name="직선 연결선 112"/>
          <p:cNvCxnSpPr/>
          <p:nvPr/>
        </p:nvCxnSpPr>
        <p:spPr>
          <a:xfrm>
            <a:off x="2216696" y="189740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85"/>
          <p:cNvSpPr>
            <a:spLocks noChangeArrowheads="1"/>
          </p:cNvSpPr>
          <p:nvPr/>
        </p:nvSpPr>
        <p:spPr bwMode="auto">
          <a:xfrm>
            <a:off x="2291556" y="2264506"/>
            <a:ext cx="342896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Rectangle 85"/>
          <p:cNvSpPr>
            <a:spLocks noChangeArrowheads="1"/>
          </p:cNvSpPr>
          <p:nvPr/>
        </p:nvSpPr>
        <p:spPr bwMode="auto">
          <a:xfrm>
            <a:off x="2648744" y="2264506"/>
            <a:ext cx="32861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747" y="1931898"/>
            <a:ext cx="261424" cy="25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" name="직사각형 118"/>
          <p:cNvSpPr/>
          <p:nvPr/>
        </p:nvSpPr>
        <p:spPr>
          <a:xfrm>
            <a:off x="2864768" y="1977559"/>
            <a:ext cx="1152128" cy="18309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2225840" y="2201642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 Box 4"/>
          <p:cNvSpPr txBox="1">
            <a:spLocks noChangeArrowheads="1"/>
          </p:cNvSpPr>
          <p:nvPr/>
        </p:nvSpPr>
        <p:spPr bwMode="auto">
          <a:xfrm>
            <a:off x="2390744" y="1709952"/>
            <a:ext cx="2651125" cy="144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1000" b="1" smtClean="0">
                <a:latin typeface="맑은 고딕" pitchFamily="50" charset="-127"/>
                <a:ea typeface="맑은 고딕" pitchFamily="50" charset="-127"/>
              </a:rPr>
              <a:t>20.</a:t>
            </a: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안전관리규정</a:t>
            </a:r>
            <a:endParaRPr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80" y="1691664"/>
            <a:ext cx="1238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" name="Rectangle 85"/>
          <p:cNvSpPr>
            <a:spLocks noChangeArrowheads="1"/>
          </p:cNvSpPr>
          <p:nvPr/>
        </p:nvSpPr>
        <p:spPr bwMode="auto">
          <a:xfrm>
            <a:off x="3002765" y="2264506"/>
            <a:ext cx="648072" cy="1965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2" name="그림 1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5" y="1521725"/>
            <a:ext cx="247650" cy="266700"/>
          </a:xfrm>
          <a:prstGeom prst="rect">
            <a:avLst/>
          </a:prstGeom>
        </p:spPr>
      </p:pic>
      <p:sp>
        <p:nvSpPr>
          <p:cNvPr id="184" name="직사각형 183"/>
          <p:cNvSpPr/>
          <p:nvPr/>
        </p:nvSpPr>
        <p:spPr>
          <a:xfrm>
            <a:off x="4443984" y="1979260"/>
            <a:ext cx="561145" cy="18255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직사각형 184"/>
          <p:cNvSpPr/>
          <p:nvPr/>
        </p:nvSpPr>
        <p:spPr bwMode="auto">
          <a:xfrm>
            <a:off x="4088904" y="2000950"/>
            <a:ext cx="307777" cy="12311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05" y="1973394"/>
            <a:ext cx="214951" cy="19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직사각형 191"/>
          <p:cNvSpPr/>
          <p:nvPr/>
        </p:nvSpPr>
        <p:spPr>
          <a:xfrm>
            <a:off x="5385816" y="1983703"/>
            <a:ext cx="553128" cy="17695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20" y="1977837"/>
            <a:ext cx="214951" cy="19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" name="직사각형 196"/>
          <p:cNvSpPr/>
          <p:nvPr/>
        </p:nvSpPr>
        <p:spPr bwMode="auto">
          <a:xfrm>
            <a:off x="5287497" y="1996274"/>
            <a:ext cx="80150" cy="13849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" name="Rectangle 85"/>
          <p:cNvSpPr>
            <a:spLocks noChangeArrowheads="1"/>
          </p:cNvSpPr>
          <p:nvPr/>
        </p:nvSpPr>
        <p:spPr bwMode="auto">
          <a:xfrm>
            <a:off x="6464521" y="1977768"/>
            <a:ext cx="299081" cy="17663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368" y="1954149"/>
            <a:ext cx="220086" cy="20025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80" y="1981984"/>
            <a:ext cx="219075" cy="180001"/>
          </a:xfrm>
          <a:prstGeom prst="rect">
            <a:avLst/>
          </a:prstGeom>
        </p:spPr>
      </p:pic>
      <p:sp>
        <p:nvSpPr>
          <p:cNvPr id="212" name="Rectangle 85"/>
          <p:cNvSpPr>
            <a:spLocks noChangeArrowheads="1"/>
          </p:cNvSpPr>
          <p:nvPr/>
        </p:nvSpPr>
        <p:spPr bwMode="auto">
          <a:xfrm>
            <a:off x="6793809" y="1977769"/>
            <a:ext cx="278512" cy="17303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상세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3" name="모서리가 둥근 직사각형 212"/>
          <p:cNvSpPr/>
          <p:nvPr/>
        </p:nvSpPr>
        <p:spPr bwMode="auto">
          <a:xfrm>
            <a:off x="7055546" y="1977769"/>
            <a:ext cx="145356" cy="1688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24" y="2573905"/>
            <a:ext cx="2076440" cy="403933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4" name="직사각형 93"/>
          <p:cNvSpPr/>
          <p:nvPr/>
        </p:nvSpPr>
        <p:spPr bwMode="auto">
          <a:xfrm>
            <a:off x="2692560" y="1970804"/>
            <a:ext cx="14535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95" name="직사각형 94"/>
          <p:cNvSpPr/>
          <p:nvPr/>
        </p:nvSpPr>
        <p:spPr bwMode="auto">
          <a:xfrm>
            <a:off x="2293750" y="1970804"/>
            <a:ext cx="393307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kumimoji="0" lang="ko-KR" altLang="en-US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4370" y="773705"/>
            <a:ext cx="962416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465" y="1448780"/>
            <a:ext cx="207023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342709" y="2528900"/>
            <a:ext cx="7245805" cy="378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98" y="5733113"/>
            <a:ext cx="1724561" cy="85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162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utoShape 86"/>
          <p:cNvSpPr>
            <a:spLocks noChangeArrowheads="1"/>
          </p:cNvSpPr>
          <p:nvPr/>
        </p:nvSpPr>
        <p:spPr bwMode="auto">
          <a:xfrm>
            <a:off x="640392" y="1202392"/>
            <a:ext cx="6112808" cy="3554327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등록 화면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6933221" y="1819275"/>
            <a:ext cx="2756880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기본 정보 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en-US" altLang="ko-KR" sz="900">
                <a:solidFill>
                  <a:srgbClr val="000000"/>
                </a:solidFill>
              </a:rPr>
              <a:t>1) </a:t>
            </a:r>
            <a:r>
              <a:rPr lang="ko-KR" altLang="en-US" sz="900">
                <a:solidFill>
                  <a:srgbClr val="000000"/>
                </a:solidFill>
              </a:rPr>
              <a:t>제목</a:t>
            </a:r>
            <a:r>
              <a:rPr lang="en-US" altLang="ko-KR" sz="900">
                <a:solidFill>
                  <a:srgbClr val="000000"/>
                </a:solidFill>
              </a:rPr>
              <a:t>(</a:t>
            </a:r>
            <a:r>
              <a:rPr lang="ko-KR" altLang="en-US" sz="900">
                <a:solidFill>
                  <a:srgbClr val="000000"/>
                </a:solidFill>
              </a:rPr>
              <a:t>필수</a:t>
            </a:r>
            <a:r>
              <a:rPr lang="en-US" altLang="ko-KR" sz="900">
                <a:solidFill>
                  <a:srgbClr val="000000"/>
                </a:solidFill>
              </a:rPr>
              <a:t>) : </a:t>
            </a:r>
            <a:r>
              <a:rPr lang="ko-KR" altLang="en-US" sz="900">
                <a:solidFill>
                  <a:srgbClr val="000000"/>
                </a:solidFill>
              </a:rPr>
              <a:t>문서 제목 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 - rGate </a:t>
            </a:r>
            <a:r>
              <a:rPr lang="ko-KR" altLang="en-US" sz="900">
                <a:solidFill>
                  <a:srgbClr val="000000"/>
                </a:solidFill>
              </a:rPr>
              <a:t>등록시 파일명 </a:t>
            </a:r>
            <a:r>
              <a:rPr lang="en-US" altLang="ko-KR" sz="900" smtClean="0">
                <a:solidFill>
                  <a:srgbClr val="000000"/>
                </a:solidFill>
              </a:rPr>
              <a:t>Default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</a:t>
            </a:r>
            <a:r>
              <a:rPr lang="en-US" altLang="ko-KR" sz="900" b="1" smtClean="0">
                <a:solidFill>
                  <a:srgbClr val="0000FF"/>
                </a:solidFill>
              </a:rPr>
              <a:t>※ </a:t>
            </a:r>
            <a:r>
              <a:rPr lang="ko-KR" altLang="en-US" sz="900" b="1" smtClean="0">
                <a:solidFill>
                  <a:srgbClr val="0000FF"/>
                </a:solidFill>
              </a:rPr>
              <a:t>문서명에 특수기호 </a:t>
            </a:r>
            <a:r>
              <a:rPr lang="ko-KR" altLang="en-US" sz="900" b="1">
                <a:solidFill>
                  <a:srgbClr val="0000FF"/>
                </a:solidFill>
              </a:rPr>
              <a:t>제한 </a:t>
            </a:r>
            <a:r>
              <a:rPr lang="en-US" altLang="ko-KR" sz="900" b="1">
                <a:solidFill>
                  <a:srgbClr val="0000FF"/>
                </a:solidFill>
              </a:rPr>
              <a:t>: </a:t>
            </a:r>
            <a:r>
              <a:rPr lang="ko-KR" altLang="en-US" sz="900" b="1">
                <a:solidFill>
                  <a:srgbClr val="0000FF"/>
                </a:solidFill>
              </a:rPr>
              <a:t>￦</a:t>
            </a:r>
            <a:r>
              <a:rPr lang="en-US" altLang="ko-KR" sz="900" b="1">
                <a:solidFill>
                  <a:srgbClr val="0000FF"/>
                </a:solidFill>
              </a:rPr>
              <a:t>, /, *, ?, &lt;, &gt;, : , | , “, '</a:t>
            </a:r>
            <a:endParaRPr lang="en-US" altLang="ko-KR" sz="900" b="1">
              <a:solidFill>
                <a:srgbClr val="3333FF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> 2) </a:t>
            </a:r>
            <a:r>
              <a:rPr lang="ko-KR" altLang="en-US" sz="900" smtClean="0">
                <a:solidFill>
                  <a:srgbClr val="000000"/>
                </a:solidFill>
              </a:rPr>
              <a:t>기본폴더</a:t>
            </a:r>
            <a:r>
              <a:rPr lang="en-US" altLang="ko-KR" sz="900">
                <a:solidFill>
                  <a:srgbClr val="000000"/>
                </a:solidFill>
              </a:rPr>
              <a:t>(</a:t>
            </a:r>
            <a:r>
              <a:rPr lang="ko-KR" altLang="en-US" sz="900">
                <a:solidFill>
                  <a:srgbClr val="000000"/>
                </a:solidFill>
              </a:rPr>
              <a:t>필수</a:t>
            </a:r>
            <a:r>
              <a:rPr lang="en-US" altLang="ko-KR" sz="900">
                <a:solidFill>
                  <a:srgbClr val="000000"/>
                </a:solidFill>
              </a:rPr>
              <a:t>) : </a:t>
            </a:r>
            <a:r>
              <a:rPr lang="en-US" altLang="ko-KR" sz="900" smtClean="0">
                <a:solidFill>
                  <a:srgbClr val="000000"/>
                </a:solidFill>
              </a:rPr>
              <a:t>Default</a:t>
            </a:r>
            <a:r>
              <a:rPr lang="ko-KR" altLang="en-US" sz="900" smtClean="0">
                <a:solidFill>
                  <a:srgbClr val="000000"/>
                </a:solidFill>
              </a:rPr>
              <a:t>는 선택폴더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3) </a:t>
            </a:r>
            <a:r>
              <a:rPr lang="ko-KR" altLang="en-US" sz="900" smtClean="0">
                <a:solidFill>
                  <a:srgbClr val="000000"/>
                </a:solidFill>
              </a:rPr>
              <a:t>문서유형</a:t>
            </a:r>
            <a:r>
              <a:rPr lang="en-US" altLang="ko-KR" sz="900">
                <a:solidFill>
                  <a:srgbClr val="000000"/>
                </a:solidFill>
              </a:rPr>
              <a:t>(</a:t>
            </a:r>
            <a:r>
              <a:rPr lang="ko-KR" altLang="en-US" sz="900">
                <a:solidFill>
                  <a:srgbClr val="000000"/>
                </a:solidFill>
              </a:rPr>
              <a:t>필수</a:t>
            </a:r>
            <a:r>
              <a:rPr lang="en-US" altLang="ko-KR" sz="900">
                <a:solidFill>
                  <a:srgbClr val="000000"/>
                </a:solidFill>
              </a:rPr>
              <a:t>) : </a:t>
            </a:r>
            <a:r>
              <a:rPr lang="ko-KR" altLang="en-US" sz="900" smtClean="0">
                <a:solidFill>
                  <a:srgbClr val="000000"/>
                </a:solidFill>
              </a:rPr>
              <a:t>일반문서</a:t>
            </a:r>
            <a:r>
              <a:rPr lang="en-US" altLang="ko-KR" sz="900" smtClean="0">
                <a:solidFill>
                  <a:srgbClr val="000000"/>
                </a:solidFill>
              </a:rPr>
              <a:t>(Default)/</a:t>
            </a:r>
            <a:r>
              <a:rPr lang="ko-KR" altLang="en-US" sz="900" smtClean="0">
                <a:solidFill>
                  <a:srgbClr val="000000"/>
                </a:solidFill>
              </a:rPr>
              <a:t>파일문서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4) </a:t>
            </a:r>
            <a:r>
              <a:rPr lang="ko-KR" altLang="en-US" sz="900" smtClean="0">
                <a:solidFill>
                  <a:srgbClr val="000000"/>
                </a:solidFill>
              </a:rPr>
              <a:t>보존연한</a:t>
            </a:r>
            <a:r>
              <a:rPr lang="en-US" altLang="ko-KR" sz="900">
                <a:solidFill>
                  <a:srgbClr val="000000"/>
                </a:solidFill>
              </a:rPr>
              <a:t>(</a:t>
            </a:r>
            <a:r>
              <a:rPr lang="ko-KR" altLang="en-US" sz="900">
                <a:solidFill>
                  <a:srgbClr val="000000"/>
                </a:solidFill>
              </a:rPr>
              <a:t>필수</a:t>
            </a:r>
            <a:r>
              <a:rPr lang="en-US" altLang="ko-KR" sz="900">
                <a:solidFill>
                  <a:srgbClr val="000000"/>
                </a:solidFill>
              </a:rPr>
              <a:t>) : 1</a:t>
            </a:r>
            <a:r>
              <a:rPr lang="ko-KR" altLang="en-US" sz="900">
                <a:solidFill>
                  <a:srgbClr val="000000"/>
                </a:solidFill>
              </a:rPr>
              <a:t>년</a:t>
            </a:r>
            <a:r>
              <a:rPr lang="en-US" altLang="ko-KR" sz="900">
                <a:solidFill>
                  <a:srgbClr val="000000"/>
                </a:solidFill>
              </a:rPr>
              <a:t>/3</a:t>
            </a:r>
            <a:r>
              <a:rPr lang="ko-KR" altLang="en-US" sz="900">
                <a:solidFill>
                  <a:srgbClr val="000000"/>
                </a:solidFill>
              </a:rPr>
              <a:t>년</a:t>
            </a:r>
            <a:r>
              <a:rPr lang="en-US" altLang="ko-KR" sz="900">
                <a:solidFill>
                  <a:srgbClr val="000000"/>
                </a:solidFill>
              </a:rPr>
              <a:t>/5</a:t>
            </a:r>
            <a:r>
              <a:rPr lang="ko-KR" altLang="en-US" sz="900" smtClean="0">
                <a:solidFill>
                  <a:srgbClr val="000000"/>
                </a:solidFill>
              </a:rPr>
              <a:t>년</a:t>
            </a:r>
            <a:r>
              <a:rPr lang="en-US" altLang="ko-KR" sz="900" smtClean="0">
                <a:solidFill>
                  <a:srgbClr val="000000"/>
                </a:solidFill>
              </a:rPr>
              <a:t>/10</a:t>
            </a:r>
            <a:r>
              <a:rPr lang="ko-KR" altLang="en-US" sz="900">
                <a:solidFill>
                  <a:srgbClr val="000000"/>
                </a:solidFill>
              </a:rPr>
              <a:t>년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                      </a:t>
            </a:r>
            <a:r>
              <a:rPr lang="ko-KR" altLang="en-US" sz="900" smtClean="0">
                <a:solidFill>
                  <a:srgbClr val="000000"/>
                </a:solidFill>
              </a:rPr>
              <a:t>영구</a:t>
            </a:r>
            <a:r>
              <a:rPr lang="en-US" altLang="ko-KR" sz="900">
                <a:solidFill>
                  <a:srgbClr val="000000"/>
                </a:solidFill>
              </a:rPr>
              <a:t>(Default)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5) </a:t>
            </a:r>
            <a:r>
              <a:rPr lang="ko-KR" altLang="en-US" sz="900" smtClean="0">
                <a:solidFill>
                  <a:srgbClr val="000000"/>
                </a:solidFill>
              </a:rPr>
              <a:t>설명</a:t>
            </a:r>
            <a:r>
              <a:rPr lang="en-US" altLang="ko-KR" sz="900" smtClean="0">
                <a:solidFill>
                  <a:srgbClr val="000000"/>
                </a:solidFill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</a:rPr>
              <a:t>옵션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6) </a:t>
            </a:r>
            <a:r>
              <a:rPr lang="ko-KR" altLang="en-US" sz="900" smtClean="0">
                <a:solidFill>
                  <a:srgbClr val="000000"/>
                </a:solidFill>
              </a:rPr>
              <a:t>첨부파일</a:t>
            </a:r>
            <a:r>
              <a:rPr lang="en-US" altLang="ko-KR" sz="900" smtClean="0">
                <a:solidFill>
                  <a:srgbClr val="000000"/>
                </a:solidFill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</a:rPr>
              <a:t>옵션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- Drag&amp;Drop </a:t>
            </a:r>
            <a:r>
              <a:rPr lang="ko-KR" altLang="en-US" sz="900" smtClean="0">
                <a:solidFill>
                  <a:srgbClr val="000000"/>
                </a:solidFill>
              </a:rPr>
              <a:t>하여 파일을 추가할 수 있도록 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FF"/>
                </a:solidFill>
              </a:rPr>
              <a:t>※</a:t>
            </a:r>
            <a:r>
              <a:rPr lang="ko-KR" altLang="en-US" sz="900" b="1" smtClean="0">
                <a:solidFill>
                  <a:srgbClr val="0000FF"/>
                </a:solidFill>
              </a:rPr>
              <a:t> 문서등록시 시스템관리 </a:t>
            </a:r>
            <a:r>
              <a:rPr lang="en-US" altLang="ko-KR" sz="900" b="1" smtClean="0">
                <a:solidFill>
                  <a:srgbClr val="0000FF"/>
                </a:solidFill>
              </a:rPr>
              <a:t>‘</a:t>
            </a:r>
            <a:r>
              <a:rPr lang="ko-KR" altLang="en-US" sz="900" b="1" smtClean="0">
                <a:solidFill>
                  <a:srgbClr val="0000FF"/>
                </a:solidFill>
              </a:rPr>
              <a:t>환경설정</a:t>
            </a:r>
            <a:r>
              <a:rPr lang="en-US" altLang="ko-KR" sz="900" b="1" smtClean="0">
                <a:solidFill>
                  <a:srgbClr val="0000FF"/>
                </a:solidFill>
              </a:rPr>
              <a:t>’ </a:t>
            </a:r>
            <a:r>
              <a:rPr lang="ko-KR" altLang="en-US" sz="900" b="1" smtClean="0">
                <a:solidFill>
                  <a:srgbClr val="0000FF"/>
                </a:solidFill>
              </a:rPr>
              <a:t>참고하여 등록금지파일</a:t>
            </a:r>
            <a:r>
              <a:rPr lang="en-US" altLang="ko-KR" sz="900" b="1" smtClean="0">
                <a:solidFill>
                  <a:srgbClr val="0000FF"/>
                </a:solidFill>
              </a:rPr>
              <a:t>, </a:t>
            </a:r>
            <a:r>
              <a:rPr lang="ko-KR" altLang="en-US" sz="900" b="1" smtClean="0">
                <a:solidFill>
                  <a:srgbClr val="0000FF"/>
                </a:solidFill>
              </a:rPr>
              <a:t>파일 사이즈 제한등을 고려할 것</a:t>
            </a:r>
            <a:r>
              <a:rPr lang="en-US" altLang="ko-KR" sz="900" b="1" smtClean="0">
                <a:solidFill>
                  <a:srgbClr val="0000FF"/>
                </a:solidFill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</a:rPr>
            </a:br>
            <a:r>
              <a:rPr lang="en-US" altLang="ko-KR" sz="900" b="1" smtClean="0">
                <a:solidFill>
                  <a:srgbClr val="0000FF"/>
                </a:solidFill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</a:rPr>
            </a:br>
            <a:r>
              <a:rPr lang="en-US" altLang="ko-KR" sz="900" b="1" smtClean="0"/>
              <a:t>2.</a:t>
            </a:r>
            <a:r>
              <a:rPr lang="ko-KR" altLang="en-US" sz="900" b="1" smtClean="0"/>
              <a:t>최신등록 리스트</a:t>
            </a:r>
            <a:r>
              <a:rPr lang="en-US" altLang="ko-KR" sz="900" b="1" smtClean="0"/>
              <a:t/>
            </a:r>
            <a:br>
              <a:rPr lang="en-US" altLang="ko-KR" sz="900" b="1" smtClean="0"/>
            </a:br>
            <a:r>
              <a:rPr lang="en-US" altLang="ko-KR" sz="900" smtClean="0"/>
              <a:t>- </a:t>
            </a:r>
            <a:r>
              <a:rPr lang="ko-KR" altLang="en-US" sz="900" smtClean="0"/>
              <a:t>최근에 등록한 문서리스트를 선택하면</a:t>
            </a:r>
            <a:r>
              <a:rPr lang="en-US" altLang="ko-KR" sz="900" smtClean="0"/>
              <a:t>, </a:t>
            </a:r>
            <a:r>
              <a:rPr lang="ko-KR" altLang="en-US" sz="900" smtClean="0"/>
              <a:t>기본속성  을 재사용 할 수 있다</a:t>
            </a:r>
            <a:r>
              <a:rPr lang="en-US" altLang="ko-KR" sz="900" smtClean="0"/>
              <a:t>.</a:t>
            </a:r>
            <a:br>
              <a:rPr lang="en-US" altLang="ko-KR" sz="900" smtClean="0"/>
            </a:b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b="1" smtClean="0"/>
              <a:t>3.</a:t>
            </a:r>
            <a:r>
              <a:rPr lang="ko-KR" altLang="en-US" sz="900" b="1" smtClean="0"/>
              <a:t>최신등록 리스트 삭제</a:t>
            </a:r>
            <a:r>
              <a:rPr lang="en-US" altLang="ko-KR" sz="900" b="1" smtClean="0"/>
              <a:t/>
            </a:r>
            <a:br>
              <a:rPr lang="en-US" altLang="ko-KR" sz="900" b="1" smtClean="0"/>
            </a:br>
            <a:r>
              <a:rPr lang="en-US" altLang="ko-KR" sz="900" smtClean="0"/>
              <a:t>- </a:t>
            </a:r>
            <a:r>
              <a:rPr lang="ko-KR" altLang="en-US" sz="900" smtClean="0"/>
              <a:t>마우스 오버시 </a:t>
            </a:r>
            <a:r>
              <a:rPr lang="en-US" altLang="ko-KR" sz="900" smtClean="0"/>
              <a:t>X </a:t>
            </a:r>
            <a:r>
              <a:rPr lang="ko-KR" altLang="en-US" sz="900" smtClean="0"/>
              <a:t>이미지가 보이며</a:t>
            </a:r>
            <a:r>
              <a:rPr lang="en-US" altLang="ko-KR" sz="900" smtClean="0"/>
              <a:t>, </a:t>
            </a:r>
            <a:r>
              <a:rPr lang="ko-KR" altLang="en-US" sz="900" smtClean="0"/>
              <a:t>선택시 해당 목록을 삭제할 수 있다</a:t>
            </a:r>
            <a:r>
              <a:rPr lang="en-US" altLang="ko-KR" sz="900" smtClean="0"/>
              <a:t>.</a:t>
            </a:r>
            <a:r>
              <a:rPr lang="en-US" altLang="ko-KR" sz="900" smtClean="0">
                <a:solidFill>
                  <a:srgbClr val="0000FF"/>
                </a:solidFill>
              </a:rPr>
              <a:t/>
            </a:r>
            <a:br>
              <a:rPr lang="en-US" altLang="ko-KR" sz="900" smtClean="0">
                <a:solidFill>
                  <a:srgbClr val="0000FF"/>
                </a:solidFill>
              </a:rPr>
            </a:br>
            <a:r>
              <a:rPr lang="en-US" altLang="ko-KR" sz="900" b="1" smtClean="0">
                <a:solidFill>
                  <a:srgbClr val="0000FF"/>
                </a:solidFill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</a:rPr>
            </a:br>
            <a:r>
              <a:rPr lang="en-US" altLang="ko-KR" sz="900" b="1">
                <a:solidFill>
                  <a:srgbClr val="0000FF"/>
                </a:solidFill>
              </a:rPr>
              <a:t/>
            </a:r>
            <a:br>
              <a:rPr lang="en-US" altLang="ko-KR" sz="900" b="1">
                <a:solidFill>
                  <a:srgbClr val="0000FF"/>
                </a:solidFill>
              </a:rPr>
            </a:br>
            <a:endParaRPr lang="en-US" altLang="ko-KR" sz="900" b="1">
              <a:solidFill>
                <a:srgbClr val="3333FF"/>
              </a:solidFill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54188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등록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개인문서함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29"/>
          <p:cNvSpPr txBox="1">
            <a:spLocks noChangeArrowheads="1"/>
          </p:cNvSpPr>
          <p:nvPr/>
        </p:nvSpPr>
        <p:spPr bwMode="auto">
          <a:xfrm>
            <a:off x="1587096" y="1623524"/>
            <a:ext cx="3299798" cy="208334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문서관리 지침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Rectangle 85"/>
          <p:cNvSpPr>
            <a:spLocks noChangeArrowheads="1"/>
          </p:cNvSpPr>
          <p:nvPr/>
        </p:nvSpPr>
        <p:spPr bwMode="auto">
          <a:xfrm>
            <a:off x="4475567" y="1903421"/>
            <a:ext cx="328612" cy="17938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>
                <a:latin typeface="맑은 고딕" pitchFamily="50" charset="-127"/>
                <a:ea typeface="맑은 고딕" pitchFamily="50" charset="-127"/>
              </a:rPr>
              <a:t>선택</a:t>
            </a:r>
            <a:endParaRPr kumimoji="0"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52266"/>
              </p:ext>
            </p:extLst>
          </p:nvPr>
        </p:nvGraphicFramePr>
        <p:xfrm>
          <a:off x="817895" y="1590712"/>
          <a:ext cx="4176439" cy="1567770"/>
        </p:xfrm>
        <a:graphic>
          <a:graphicData uri="http://schemas.openxmlformats.org/drawingml/2006/table">
            <a:tbl>
              <a:tblPr/>
              <a:tblGrid>
                <a:gridCol w="684623"/>
                <a:gridCol w="1584176"/>
                <a:gridCol w="720080"/>
                <a:gridCol w="1187560"/>
              </a:tblGrid>
              <a:tr h="268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8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폴더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세미나자료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문서중앙화 세미나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2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보존연한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7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 bwMode="auto">
          <a:xfrm>
            <a:off x="1606118" y="2188389"/>
            <a:ext cx="681815" cy="18064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일반문서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2293270" y="2188388"/>
            <a:ext cx="155575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3984559" y="2187643"/>
            <a:ext cx="669846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영구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659311" y="2187643"/>
            <a:ext cx="155575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097" y="2473383"/>
            <a:ext cx="3299798" cy="63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4"/>
          <p:cNvSpPr txBox="1">
            <a:spLocks noChangeArrowheads="1"/>
          </p:cNvSpPr>
          <p:nvPr/>
        </p:nvSpPr>
        <p:spPr bwMode="auto">
          <a:xfrm>
            <a:off x="840730" y="1274399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문서 등록</a:t>
            </a:r>
          </a:p>
        </p:txBody>
      </p:sp>
      <p:sp>
        <p:nvSpPr>
          <p:cNvPr id="80" name="Rectangle 85"/>
          <p:cNvSpPr>
            <a:spLocks noChangeArrowheads="1"/>
          </p:cNvSpPr>
          <p:nvPr/>
        </p:nvSpPr>
        <p:spPr bwMode="auto">
          <a:xfrm>
            <a:off x="4347958" y="3206213"/>
            <a:ext cx="251923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987740"/>
              </p:ext>
            </p:extLst>
          </p:nvPr>
        </p:nvGraphicFramePr>
        <p:xfrm>
          <a:off x="882431" y="3428904"/>
          <a:ext cx="4002163" cy="58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42"/>
                <a:gridCol w="2297538"/>
                <a:gridCol w="667027"/>
                <a:gridCol w="370570"/>
                <a:gridCol w="444686"/>
              </a:tblGrid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CDB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0 %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이슈보고서</a:t>
                      </a:r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0 %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회의록</a:t>
                      </a:r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.doc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0 %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3" name="Rectangle 85"/>
          <p:cNvSpPr>
            <a:spLocks noChangeArrowheads="1"/>
          </p:cNvSpPr>
          <p:nvPr/>
        </p:nvSpPr>
        <p:spPr bwMode="auto">
          <a:xfrm>
            <a:off x="4624942" y="3205260"/>
            <a:ext cx="251923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422" y="3462812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42" y="3659934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70" y="3853098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58" y="4084009"/>
            <a:ext cx="2617837" cy="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29"/>
          <p:cNvSpPr txBox="1">
            <a:spLocks noChangeArrowheads="1"/>
          </p:cNvSpPr>
          <p:nvPr/>
        </p:nvSpPr>
        <p:spPr bwMode="auto">
          <a:xfrm>
            <a:off x="1032197" y="3478056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29"/>
          <p:cNvSpPr txBox="1">
            <a:spLocks noChangeArrowheads="1"/>
          </p:cNvSpPr>
          <p:nvPr/>
        </p:nvSpPr>
        <p:spPr bwMode="auto">
          <a:xfrm>
            <a:off x="1032197" y="3672150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29"/>
          <p:cNvSpPr txBox="1">
            <a:spLocks noChangeArrowheads="1"/>
          </p:cNvSpPr>
          <p:nvPr/>
        </p:nvSpPr>
        <p:spPr bwMode="auto">
          <a:xfrm>
            <a:off x="1032197" y="3863796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TextBox 29"/>
          <p:cNvSpPr txBox="1">
            <a:spLocks noChangeArrowheads="1"/>
          </p:cNvSpPr>
          <p:nvPr/>
        </p:nvSpPr>
        <p:spPr bwMode="auto">
          <a:xfrm>
            <a:off x="1032197" y="3282969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228374" y="3268645"/>
            <a:ext cx="36548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3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619688" y="1507568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909862" y="4339100"/>
            <a:ext cx="417304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2599361" y="4453996"/>
            <a:ext cx="688276" cy="179388"/>
            <a:chOff x="3716961" y="4934287"/>
            <a:chExt cx="688276" cy="179388"/>
          </a:xfrm>
        </p:grpSpPr>
        <p:sp>
          <p:nvSpPr>
            <p:cNvPr id="34" name="Rectangle 85"/>
            <p:cNvSpPr>
              <a:spLocks noChangeArrowheads="1"/>
            </p:cNvSpPr>
            <p:nvPr/>
          </p:nvSpPr>
          <p:spPr bwMode="auto">
            <a:xfrm>
              <a:off x="3716961" y="4934287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저장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Rectangle 85"/>
            <p:cNvSpPr>
              <a:spLocks noChangeArrowheads="1"/>
            </p:cNvSpPr>
            <p:nvPr/>
          </p:nvSpPr>
          <p:spPr bwMode="auto">
            <a:xfrm>
              <a:off x="4076625" y="4934287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5223030" y="1583794"/>
            <a:ext cx="1530170" cy="3150351"/>
          </a:xfrm>
          <a:prstGeom prst="rect">
            <a:avLst/>
          </a:prstGeom>
          <a:solidFill>
            <a:schemeClr val="bg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8165" y="1268760"/>
            <a:ext cx="2286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모서리가 둥근 직사각형 38"/>
          <p:cNvSpPr/>
          <p:nvPr/>
        </p:nvSpPr>
        <p:spPr>
          <a:xfrm>
            <a:off x="5088015" y="1448780"/>
            <a:ext cx="1755196" cy="3510389"/>
          </a:xfrm>
          <a:prstGeom prst="roundRect">
            <a:avLst/>
          </a:prstGeom>
          <a:noFill/>
          <a:ln w="12700" cap="sq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78025" y="1493785"/>
            <a:ext cx="1609653" cy="3195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타원 40"/>
          <p:cNvSpPr/>
          <p:nvPr/>
        </p:nvSpPr>
        <p:spPr>
          <a:xfrm>
            <a:off x="5133020" y="149378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573180" y="441911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104" y="5724255"/>
            <a:ext cx="1326996" cy="90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40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7529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문서목록 기본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475" y="998730"/>
            <a:ext cx="9360756" cy="423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227475" y="5535110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문서목록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UI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227475" y="5319210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" name="Text Box 37"/>
          <p:cNvSpPr txBox="1">
            <a:spLocks noChangeArrowheads="1"/>
          </p:cNvSpPr>
          <p:nvPr/>
        </p:nvSpPr>
        <p:spPr bwMode="auto">
          <a:xfrm>
            <a:off x="2792760" y="527420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2792760" y="5499230"/>
            <a:ext cx="6750750" cy="1125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좌측메뉴</a:t>
            </a:r>
            <a:r>
              <a:rPr lang="en-US" altLang="ko-KR" sz="900" b="1" dirty="0" smtClean="0">
                <a:solidFill>
                  <a:srgbClr val="000000"/>
                </a:solidFill>
              </a:rPr>
              <a:t/>
            </a:r>
            <a:br>
              <a:rPr lang="en-US" altLang="ko-KR" sz="900" b="1" dirty="0" smtClean="0">
                <a:solidFill>
                  <a:srgbClr val="000000"/>
                </a:solidFill>
              </a:rPr>
            </a:br>
            <a:r>
              <a:rPr lang="en-US" altLang="ko-KR" sz="900" dirty="0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현재화면은 업무문서함 메뉴이며</a:t>
            </a:r>
            <a:r>
              <a:rPr lang="en-US" altLang="ko-KR" sz="900" smtClean="0">
                <a:solidFill>
                  <a:srgbClr val="000000"/>
                </a:solidFill>
              </a:rPr>
              <a:t>,</a:t>
            </a:r>
            <a:r>
              <a:rPr lang="ko-KR" altLang="en-US" sz="900" smtClean="0">
                <a:solidFill>
                  <a:srgbClr val="000000"/>
                </a:solidFill>
              </a:rPr>
              <a:t>대메뉴에 따라서 변경되며 해당 부분은 별도 설계처리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 2.</a:t>
            </a:r>
            <a:r>
              <a:rPr lang="ko-KR" altLang="en-US" sz="900" b="1" smtClean="0">
                <a:solidFill>
                  <a:srgbClr val="000000"/>
                </a:solidFill>
              </a:rPr>
              <a:t>토글버튼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</a:rPr>
              <a:t>좌측메뉴를 접었다 펼쳤다 할 수 있는 기능 제공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 3. </a:t>
            </a:r>
            <a:r>
              <a:rPr lang="ko-KR" altLang="en-US" sz="900" b="1" smtClean="0">
                <a:solidFill>
                  <a:srgbClr val="000000"/>
                </a:solidFill>
              </a:rPr>
              <a:t>메뉴 목록 공통화면</a:t>
            </a:r>
            <a:endParaRPr lang="en-US" altLang="ko-KR" sz="900" b="1" dirty="0">
              <a:solidFill>
                <a:srgbClr val="00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37465" y="90872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847655" y="131376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663190" y="486916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365" y="5823465"/>
            <a:ext cx="1656150" cy="800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8669007" y="1152853"/>
            <a:ext cx="2764713" cy="285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78425" y="1139977"/>
            <a:ext cx="2531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user_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문서목록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UI-2.psd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 등록 화면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폴더 선택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문서함 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 </a:t>
            </a:r>
            <a:r>
              <a:rPr lang="en-US" altLang="ko-KR" sz="90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개인문서함만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 selectBox </a:t>
            </a:r>
            <a:r>
              <a:rPr lang="ko-KR" altLang="en-US" sz="900" smtClean="0">
                <a:solidFill>
                  <a:srgbClr val="000000"/>
                </a:solidFill>
              </a:rPr>
              <a:t>비활성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r>
              <a:rPr lang="en-US" altLang="ko-KR" sz="900" b="1">
                <a:solidFill>
                  <a:srgbClr val="000000"/>
                </a:solidFill>
              </a:rPr>
              <a:t>2. </a:t>
            </a:r>
            <a:r>
              <a:rPr lang="ko-KR" altLang="en-US" sz="900" b="1">
                <a:solidFill>
                  <a:srgbClr val="000000"/>
                </a:solidFill>
              </a:rPr>
              <a:t>폴더 </a:t>
            </a:r>
            <a:r>
              <a:rPr lang="ko-KR" altLang="en-US" sz="900" b="1" smtClean="0">
                <a:solidFill>
                  <a:srgbClr val="000000"/>
                </a:solidFill>
              </a:rPr>
              <a:t>선택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3</a:t>
            </a:r>
            <a:r>
              <a:rPr lang="en-US" altLang="ko-KR" sz="900" b="1">
                <a:solidFill>
                  <a:srgbClr val="000000"/>
                </a:solidFill>
              </a:rPr>
              <a:t>. </a:t>
            </a:r>
            <a:r>
              <a:rPr lang="ko-KR" altLang="en-US" sz="900" b="1">
                <a:solidFill>
                  <a:srgbClr val="000000"/>
                </a:solidFill>
              </a:rPr>
              <a:t>확인 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>
                <a:solidFill>
                  <a:srgbClr val="000000"/>
                </a:solidFill>
              </a:rPr>
              <a:t>  - </a:t>
            </a:r>
            <a:r>
              <a:rPr lang="ko-KR" altLang="en-US" sz="900">
                <a:solidFill>
                  <a:srgbClr val="000000"/>
                </a:solidFill>
              </a:rPr>
              <a:t>선택한 폴더값 </a:t>
            </a:r>
            <a:r>
              <a:rPr lang="en-US" altLang="ko-KR" sz="900">
                <a:solidFill>
                  <a:srgbClr val="000000"/>
                </a:solidFill>
              </a:rPr>
              <a:t>Return</a:t>
            </a:r>
            <a:endParaRPr lang="en-US" altLang="ko-KR" sz="800" b="1">
              <a:solidFill>
                <a:srgbClr val="3333FF"/>
              </a:solidFill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171799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등록 화면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폴더 선택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개인문서함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" name="AutoShape 86"/>
          <p:cNvSpPr>
            <a:spLocks noChangeArrowheads="1"/>
          </p:cNvSpPr>
          <p:nvPr/>
        </p:nvSpPr>
        <p:spPr bwMode="auto">
          <a:xfrm>
            <a:off x="2155410" y="1836804"/>
            <a:ext cx="3080428" cy="4328500"/>
          </a:xfrm>
          <a:prstGeom prst="roundRect">
            <a:avLst>
              <a:gd name="adj" fmla="val 1495"/>
            </a:avLst>
          </a:prstGeom>
          <a:solidFill>
            <a:srgbClr val="FFFFFF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AutoShape 86"/>
          <p:cNvSpPr>
            <a:spLocks noChangeArrowheads="1"/>
          </p:cNvSpPr>
          <p:nvPr/>
        </p:nvSpPr>
        <p:spPr bwMode="auto">
          <a:xfrm>
            <a:off x="2144688" y="1512156"/>
            <a:ext cx="3096344" cy="324648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폴더 선택</a:t>
            </a:r>
            <a:endParaRPr lang="ko-KR" altLang="en-US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3577966" y="1991319"/>
            <a:ext cx="14535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98" name="직사각형 97"/>
          <p:cNvSpPr/>
          <p:nvPr/>
        </p:nvSpPr>
        <p:spPr bwMode="auto">
          <a:xfrm>
            <a:off x="2783616" y="1991319"/>
            <a:ext cx="786615" cy="180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279560" y="1963887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문서함</a:t>
            </a: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94" y="1570911"/>
            <a:ext cx="207962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타원 104"/>
          <p:cNvSpPr/>
          <p:nvPr/>
        </p:nvSpPr>
        <p:spPr>
          <a:xfrm>
            <a:off x="2144688" y="190724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3153721" y="575903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21" y="913606"/>
            <a:ext cx="44291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9" name="AutoShape 129"/>
          <p:cNvCxnSpPr>
            <a:cxnSpLocks noChangeShapeType="1"/>
            <a:stCxn id="110" idx="1"/>
            <a:endCxn id="94" idx="0"/>
          </p:cNvCxnSpPr>
          <p:nvPr/>
        </p:nvCxnSpPr>
        <p:spPr bwMode="auto">
          <a:xfrm rot="10800000" flipV="1">
            <a:off x="3692861" y="1089818"/>
            <a:ext cx="357395" cy="422338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0" name="Rectangle 260"/>
          <p:cNvSpPr>
            <a:spLocks noChangeArrowheads="1"/>
          </p:cNvSpPr>
          <p:nvPr/>
        </p:nvSpPr>
        <p:spPr bwMode="auto">
          <a:xfrm>
            <a:off x="4050255" y="968461"/>
            <a:ext cx="506130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79" y="2264356"/>
            <a:ext cx="2501312" cy="3452953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4" name="Rectangle 260"/>
          <p:cNvSpPr>
            <a:spLocks noChangeArrowheads="1"/>
          </p:cNvSpPr>
          <p:nvPr/>
        </p:nvSpPr>
        <p:spPr bwMode="auto">
          <a:xfrm>
            <a:off x="3002743" y="3637849"/>
            <a:ext cx="1125912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850153" y="356539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412161" y="5802505"/>
            <a:ext cx="688276" cy="179388"/>
            <a:chOff x="3716961" y="4934287"/>
            <a:chExt cx="688276" cy="179388"/>
          </a:xfrm>
        </p:grpSpPr>
        <p:sp>
          <p:nvSpPr>
            <p:cNvPr id="24" name="Rectangle 85"/>
            <p:cNvSpPr>
              <a:spLocks noChangeArrowheads="1"/>
            </p:cNvSpPr>
            <p:nvPr/>
          </p:nvSpPr>
          <p:spPr bwMode="auto">
            <a:xfrm>
              <a:off x="3716961" y="4934287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</a:t>
              </a:r>
              <a:r>
                <a:rPr kumimoji="0" lang="ko-KR" altLang="en-US" sz="80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Rectangle 85"/>
            <p:cNvSpPr>
              <a:spLocks noChangeArrowheads="1"/>
            </p:cNvSpPr>
            <p:nvPr/>
          </p:nvSpPr>
          <p:spPr bwMode="auto">
            <a:xfrm>
              <a:off x="4076625" y="4934287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36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utoShape 86"/>
          <p:cNvSpPr>
            <a:spLocks noChangeArrowheads="1"/>
          </p:cNvSpPr>
          <p:nvPr/>
        </p:nvSpPr>
        <p:spPr bwMode="auto">
          <a:xfrm>
            <a:off x="490474" y="1198506"/>
            <a:ext cx="4569966" cy="4186280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문서 수정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화면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문서 수정 화면 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>
                <a:solidFill>
                  <a:srgbClr val="000000"/>
                </a:solidFill>
              </a:rPr>
              <a:t> </a:t>
            </a: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기본적으로 등록화면과 동일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버전설정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</a:rPr>
              <a:t>문서수정 후 저장시 설정할 버전선택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 Default</a:t>
            </a:r>
            <a:r>
              <a:rPr lang="ko-KR" altLang="en-US" sz="900" smtClean="0">
                <a:solidFill>
                  <a:srgbClr val="000000"/>
                </a:solidFill>
              </a:rPr>
              <a:t>는 현재버전 유지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 </a:t>
            </a:r>
            <a:r>
              <a:rPr lang="en-US" altLang="ko-KR" sz="900">
                <a:solidFill>
                  <a:srgbClr val="3333FF"/>
                </a:solidFill>
              </a:rPr>
              <a:t>Ver </a:t>
            </a:r>
            <a:r>
              <a:rPr lang="en-US" altLang="ko-KR" sz="900" smtClean="0">
                <a:solidFill>
                  <a:srgbClr val="3333FF"/>
                </a:solidFill>
              </a:rPr>
              <a:t>1.0 </a:t>
            </a:r>
            <a:r>
              <a:rPr lang="en-US" altLang="ko-KR" sz="900" smtClean="0"/>
              <a:t>=&gt; </a:t>
            </a:r>
            <a:r>
              <a:rPr lang="ko-KR" altLang="en-US" sz="900" smtClean="0"/>
              <a:t>현재버전 표시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기본폴더</a:t>
            </a:r>
            <a:r>
              <a:rPr lang="en-US" altLang="ko-KR" sz="900" b="1" smtClean="0">
                <a:solidFill>
                  <a:srgbClr val="000000"/>
                </a:solidFill>
              </a:rPr>
              <a:t>/</a:t>
            </a:r>
            <a:r>
              <a:rPr lang="ko-KR" altLang="en-US" sz="900" b="1" smtClean="0">
                <a:solidFill>
                  <a:srgbClr val="000000"/>
                </a:solidFill>
              </a:rPr>
              <a:t>문서유형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</a:rPr>
              <a:t>기본폴더와 문서유형은 수정 금지 </a:t>
            </a: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</a:rPr>
              <a:t>등록자</a:t>
            </a:r>
            <a:r>
              <a:rPr lang="en-US" altLang="ko-KR" sz="900" b="1" smtClean="0">
                <a:solidFill>
                  <a:srgbClr val="000000"/>
                </a:solidFill>
              </a:rPr>
              <a:t>/</a:t>
            </a:r>
            <a:r>
              <a:rPr lang="ko-KR" altLang="en-US" sz="900" b="1" smtClean="0">
                <a:solidFill>
                  <a:srgbClr val="000000"/>
                </a:solidFill>
              </a:rPr>
              <a:t>등록일  표시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b="1">
                <a:solidFill>
                  <a:srgbClr val="000000"/>
                </a:solidFill>
              </a:rPr>
              <a:t>5</a:t>
            </a:r>
            <a:r>
              <a:rPr lang="en-US" altLang="ko-KR" sz="900" b="1" smtClean="0">
                <a:solidFill>
                  <a:srgbClr val="000000"/>
                </a:solidFill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</a:rPr>
              <a:t>첨부파일 조회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>
                <a:solidFill>
                  <a:srgbClr val="000000"/>
                </a:solidFill>
              </a:rPr>
              <a:t>   - </a:t>
            </a:r>
            <a:r>
              <a:rPr lang="ko-KR" altLang="en-US" sz="900" smtClean="0">
                <a:solidFill>
                  <a:srgbClr val="000000"/>
                </a:solidFill>
              </a:rPr>
              <a:t>수정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상세조회 화면에서 문서명 선택시 문서조회 수행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>
                <a:solidFill>
                  <a:srgbClr val="000000"/>
                </a:solidFill>
              </a:rPr>
              <a:t>6</a:t>
            </a:r>
            <a:r>
              <a:rPr lang="en-US" altLang="ko-KR" sz="900" b="1" smtClean="0">
                <a:solidFill>
                  <a:srgbClr val="000000"/>
                </a:solidFill>
              </a:rPr>
              <a:t>. </a:t>
            </a:r>
            <a:r>
              <a:rPr lang="ko-KR" altLang="en-US" sz="900" b="1" smtClean="0">
                <a:solidFill>
                  <a:srgbClr val="000000"/>
                </a:solidFill>
              </a:rPr>
              <a:t>수정 취소시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>
                <a:solidFill>
                  <a:srgbClr val="0000FF"/>
                </a:solidFill>
              </a:rPr>
              <a:t>   </a:t>
            </a:r>
            <a:r>
              <a:rPr lang="en-US" altLang="ko-KR" sz="900" smtClean="0">
                <a:solidFill>
                  <a:srgbClr val="0000FF"/>
                </a:solidFill>
              </a:rPr>
              <a:t>- </a:t>
            </a:r>
            <a:r>
              <a:rPr lang="ko-KR" altLang="en-US" sz="900" smtClean="0">
                <a:solidFill>
                  <a:srgbClr val="0000FF"/>
                </a:solidFill>
              </a:rPr>
              <a:t>수정화면에서 저장하지 않고 취소 또는 </a:t>
            </a:r>
            <a:r>
              <a:rPr lang="en-US" altLang="ko-KR" sz="900" smtClean="0">
                <a:solidFill>
                  <a:srgbClr val="0000FF"/>
                </a:solidFill>
              </a:rPr>
              <a:t>‘X’ </a:t>
            </a:r>
            <a:r>
              <a:rPr lang="ko-KR" altLang="en-US" sz="900" smtClean="0">
                <a:solidFill>
                  <a:srgbClr val="0000FF"/>
                </a:solidFill>
              </a:rPr>
              <a:t>선택하여 창을 닫을 경우 </a:t>
            </a:r>
            <a:r>
              <a:rPr lang="en-US" altLang="ko-KR" sz="900" smtClean="0">
                <a:solidFill>
                  <a:srgbClr val="0000FF"/>
                </a:solidFill>
              </a:rPr>
              <a:t>Alert </a:t>
            </a:r>
            <a:r>
              <a:rPr lang="ko-KR" altLang="en-US" sz="900" smtClean="0">
                <a:solidFill>
                  <a:srgbClr val="0000FF"/>
                </a:solidFill>
              </a:rPr>
              <a:t>창 표시</a:t>
            </a:r>
            <a:r>
              <a:rPr lang="en-US" altLang="ko-KR" sz="900" smtClean="0">
                <a:solidFill>
                  <a:srgbClr val="0000FF"/>
                </a:solidFill>
              </a:rPr>
              <a:t/>
            </a:r>
            <a:br>
              <a:rPr lang="en-US" altLang="ko-KR" sz="900" smtClean="0">
                <a:solidFill>
                  <a:srgbClr val="0000FF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  - </a:t>
            </a:r>
            <a:r>
              <a:rPr lang="ko-KR" altLang="en-US" sz="900" smtClean="0">
                <a:solidFill>
                  <a:srgbClr val="0000FF"/>
                </a:solidFill>
              </a:rPr>
              <a:t>예 </a:t>
            </a:r>
            <a:r>
              <a:rPr lang="en-US" altLang="ko-KR" sz="900" smtClean="0">
                <a:solidFill>
                  <a:srgbClr val="0000FF"/>
                </a:solidFill>
              </a:rPr>
              <a:t>: </a:t>
            </a:r>
            <a:r>
              <a:rPr lang="ko-KR" altLang="en-US" sz="900" smtClean="0">
                <a:solidFill>
                  <a:srgbClr val="0000FF"/>
                </a:solidFill>
              </a:rPr>
              <a:t>잠금상태 해제</a:t>
            </a:r>
            <a:r>
              <a:rPr lang="en-US" altLang="ko-KR" sz="900" smtClean="0">
                <a:solidFill>
                  <a:srgbClr val="0000FF"/>
                </a:solidFill>
              </a:rPr>
              <a:t/>
            </a:r>
            <a:br>
              <a:rPr lang="en-US" altLang="ko-KR" sz="900" smtClean="0">
                <a:solidFill>
                  <a:srgbClr val="0000FF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  - </a:t>
            </a:r>
            <a:r>
              <a:rPr lang="ko-KR" altLang="en-US" sz="900" smtClean="0">
                <a:solidFill>
                  <a:srgbClr val="0000FF"/>
                </a:solidFill>
              </a:rPr>
              <a:t>아니오 </a:t>
            </a:r>
            <a:r>
              <a:rPr lang="en-US" altLang="ko-KR" sz="900" smtClean="0">
                <a:solidFill>
                  <a:srgbClr val="0000FF"/>
                </a:solidFill>
              </a:rPr>
              <a:t>: </a:t>
            </a:r>
            <a:r>
              <a:rPr lang="ko-KR" altLang="en-US" sz="900" smtClean="0">
                <a:solidFill>
                  <a:srgbClr val="0000FF"/>
                </a:solidFill>
              </a:rPr>
              <a:t>잠금상태 유지</a:t>
            </a:r>
            <a:endParaRPr lang="en-US" altLang="ko-KR" sz="900" smtClean="0">
              <a:solidFill>
                <a:srgbClr val="0000FF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※ </a:t>
            </a:r>
            <a:r>
              <a:rPr lang="ko-KR" altLang="en-US" sz="900" smtClean="0">
                <a:solidFill>
                  <a:srgbClr val="0000FF"/>
                </a:solidFill>
              </a:rPr>
              <a:t>기본적인  </a:t>
            </a:r>
            <a:r>
              <a:rPr lang="en-US" altLang="ko-KR" sz="900" smtClean="0">
                <a:solidFill>
                  <a:srgbClr val="0000FF"/>
                </a:solidFill>
              </a:rPr>
              <a:t>Operation</a:t>
            </a:r>
            <a:r>
              <a:rPr lang="ko-KR" altLang="en-US" sz="900" smtClean="0">
                <a:solidFill>
                  <a:srgbClr val="0000FF"/>
                </a:solidFill>
              </a:rPr>
              <a:t>은 문서등록과 동일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2681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수정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개인문서함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926193"/>
              </p:ext>
            </p:extLst>
          </p:nvPr>
        </p:nvGraphicFramePr>
        <p:xfrm>
          <a:off x="667977" y="2123756"/>
          <a:ext cx="4176439" cy="1605891"/>
        </p:xfrm>
        <a:graphic>
          <a:graphicData uri="http://schemas.openxmlformats.org/drawingml/2006/table">
            <a:tbl>
              <a:tblPr/>
              <a:tblGrid>
                <a:gridCol w="684623"/>
                <a:gridCol w="1512168"/>
                <a:gridCol w="720080"/>
                <a:gridCol w="1259568"/>
              </a:tblGrid>
              <a:tr h="268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폴더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세미나자료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문서중앙화 세미나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2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 </a:t>
                      </a: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보존연한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8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kumimoji="0" lang="ko-KR" alt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소유자</a:t>
                      </a:r>
                      <a:r>
                        <a:rPr kumimoji="0" lang="en-US" altLang="ko-KR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kumimoji="0" lang="ko-KR" alt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2014.09.15</a:t>
                      </a:r>
                      <a:r>
                        <a:rPr lang="en-US" altLang="ko-KR" sz="8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15:12:23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2784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 bwMode="auto">
          <a:xfrm>
            <a:off x="3742682" y="2451124"/>
            <a:ext cx="669846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영구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417434" y="2451124"/>
            <a:ext cx="155575" cy="1809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3051437"/>
            <a:ext cx="3312368" cy="635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 Box 4"/>
          <p:cNvSpPr txBox="1">
            <a:spLocks noChangeArrowheads="1"/>
          </p:cNvSpPr>
          <p:nvPr/>
        </p:nvSpPr>
        <p:spPr bwMode="auto">
          <a:xfrm>
            <a:off x="690812" y="1207650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문서 수정</a:t>
            </a:r>
          </a:p>
        </p:txBody>
      </p:sp>
      <p:sp>
        <p:nvSpPr>
          <p:cNvPr id="101" name="타원 100"/>
          <p:cNvSpPr/>
          <p:nvPr/>
        </p:nvSpPr>
        <p:spPr>
          <a:xfrm>
            <a:off x="344488" y="112331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41212" y="2745403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50922" y="231202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85"/>
          <p:cNvSpPr>
            <a:spLocks noChangeArrowheads="1"/>
          </p:cNvSpPr>
          <p:nvPr/>
        </p:nvSpPr>
        <p:spPr bwMode="auto">
          <a:xfrm>
            <a:off x="4142624" y="3805519"/>
            <a:ext cx="251923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667411"/>
              </p:ext>
            </p:extLst>
          </p:nvPr>
        </p:nvGraphicFramePr>
        <p:xfrm>
          <a:off x="677098" y="4028210"/>
          <a:ext cx="3994433" cy="58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12"/>
                <a:gridCol w="2181782"/>
                <a:gridCol w="576064"/>
                <a:gridCol w="570848"/>
                <a:gridCol w="443827"/>
              </a:tblGrid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CDB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100 %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이슈보고서</a:t>
                      </a:r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100 %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회의록</a:t>
                      </a:r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.doc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100 %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8" name="Rectangle 85"/>
          <p:cNvSpPr>
            <a:spLocks noChangeArrowheads="1"/>
          </p:cNvSpPr>
          <p:nvPr/>
        </p:nvSpPr>
        <p:spPr bwMode="auto">
          <a:xfrm>
            <a:off x="4419608" y="3804566"/>
            <a:ext cx="251923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088" y="4062118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708" y="4259240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536" y="4452404"/>
            <a:ext cx="106660" cy="11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24" y="4683315"/>
            <a:ext cx="2617837" cy="20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29"/>
          <p:cNvSpPr txBox="1">
            <a:spLocks noChangeArrowheads="1"/>
          </p:cNvSpPr>
          <p:nvPr/>
        </p:nvSpPr>
        <p:spPr bwMode="auto">
          <a:xfrm>
            <a:off x="826863" y="4077362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29"/>
          <p:cNvSpPr txBox="1">
            <a:spLocks noChangeArrowheads="1"/>
          </p:cNvSpPr>
          <p:nvPr/>
        </p:nvSpPr>
        <p:spPr bwMode="auto">
          <a:xfrm>
            <a:off x="826863" y="4271456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TextBox 29"/>
          <p:cNvSpPr txBox="1">
            <a:spLocks noChangeArrowheads="1"/>
          </p:cNvSpPr>
          <p:nvPr/>
        </p:nvSpPr>
        <p:spPr bwMode="auto">
          <a:xfrm>
            <a:off x="826863" y="4463102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29"/>
          <p:cNvSpPr txBox="1">
            <a:spLocks noChangeArrowheads="1"/>
          </p:cNvSpPr>
          <p:nvPr/>
        </p:nvSpPr>
        <p:spPr bwMode="auto">
          <a:xfrm>
            <a:off x="826863" y="3882275"/>
            <a:ext cx="87165" cy="97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 bwMode="auto">
          <a:xfrm>
            <a:off x="1023040" y="3867951"/>
            <a:ext cx="36548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3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704528" y="4938406"/>
            <a:ext cx="417304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AutoShape 86"/>
          <p:cNvSpPr>
            <a:spLocks noChangeArrowheads="1"/>
          </p:cNvSpPr>
          <p:nvPr/>
        </p:nvSpPr>
        <p:spPr bwMode="auto">
          <a:xfrm>
            <a:off x="659952" y="1494091"/>
            <a:ext cx="4221040" cy="586329"/>
          </a:xfrm>
          <a:prstGeom prst="roundRect">
            <a:avLst>
              <a:gd name="adj" fmla="val 9750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72000" rIns="72000" bIns="36000" anchor="t" anchorCtr="0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endParaRPr lang="ko-KR" altLang="en-US" sz="85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29"/>
          <p:cNvSpPr txBox="1">
            <a:spLocks noChangeArrowheads="1"/>
          </p:cNvSpPr>
          <p:nvPr/>
        </p:nvSpPr>
        <p:spPr bwMode="auto">
          <a:xfrm>
            <a:off x="1407464" y="1551407"/>
            <a:ext cx="3401520" cy="1770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xtLst/>
        </p:spPr>
        <p:txBody>
          <a:bodyPr anchor="ctr"/>
          <a:lstStyle>
            <a:lvl1pPr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문서관리 지침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대각선 방향의 모서리가 둥근 사각형 97"/>
          <p:cNvSpPr/>
          <p:nvPr/>
        </p:nvSpPr>
        <p:spPr>
          <a:xfrm>
            <a:off x="1407464" y="1763836"/>
            <a:ext cx="3401520" cy="264110"/>
          </a:xfrm>
          <a:prstGeom prst="round2DiagRect">
            <a:avLst/>
          </a:prstGeom>
          <a:solidFill>
            <a:srgbClr val="FFFFF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08" y="1834512"/>
            <a:ext cx="162406" cy="147642"/>
          </a:xfrm>
          <a:prstGeom prst="rect">
            <a:avLst/>
          </a:prstGeom>
          <a:solidFill>
            <a:srgbClr val="FFFFCC"/>
          </a:solidFill>
          <a:ln>
            <a:noFill/>
          </a:ln>
          <a:extLst/>
        </p:spPr>
      </p:pic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90" y="1834512"/>
            <a:ext cx="148347" cy="141282"/>
          </a:xfrm>
          <a:prstGeom prst="rect">
            <a:avLst/>
          </a:prstGeom>
          <a:solidFill>
            <a:srgbClr val="FFFFCC"/>
          </a:solidFill>
          <a:ln>
            <a:noFill/>
          </a:ln>
          <a:extLst/>
        </p:spPr>
      </p:pic>
      <p:sp>
        <p:nvSpPr>
          <p:cNvPr id="94" name="Text Box 4"/>
          <p:cNvSpPr txBox="1">
            <a:spLocks noChangeArrowheads="1"/>
          </p:cNvSpPr>
          <p:nvPr/>
        </p:nvSpPr>
        <p:spPr bwMode="auto">
          <a:xfrm>
            <a:off x="2147530" y="1805048"/>
            <a:ext cx="688774" cy="195814"/>
          </a:xfrm>
          <a:prstGeom prst="rect">
            <a:avLst/>
          </a:prstGeom>
          <a:solidFill>
            <a:srgbClr val="FFFFF1"/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현재버전 유지</a:t>
            </a:r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 Box 4"/>
          <p:cNvSpPr txBox="1">
            <a:spLocks noChangeArrowheads="1"/>
          </p:cNvSpPr>
          <p:nvPr/>
        </p:nvSpPr>
        <p:spPr bwMode="auto">
          <a:xfrm>
            <a:off x="3941242" y="1805048"/>
            <a:ext cx="623051" cy="195814"/>
          </a:xfrm>
          <a:prstGeom prst="rect">
            <a:avLst/>
          </a:prstGeom>
          <a:solidFill>
            <a:srgbClr val="FFFFF1"/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주 버전 증가</a:t>
            </a:r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296" y="1834512"/>
            <a:ext cx="148347" cy="141282"/>
          </a:xfrm>
          <a:prstGeom prst="rect">
            <a:avLst/>
          </a:prstGeom>
          <a:solidFill>
            <a:srgbClr val="FFFFCC"/>
          </a:solidFill>
          <a:ln>
            <a:noFill/>
          </a:ln>
          <a:extLst/>
        </p:spPr>
      </p:pic>
      <p:sp>
        <p:nvSpPr>
          <p:cNvPr id="97" name="Text Box 4"/>
          <p:cNvSpPr txBox="1">
            <a:spLocks noChangeArrowheads="1"/>
          </p:cNvSpPr>
          <p:nvPr/>
        </p:nvSpPr>
        <p:spPr bwMode="auto">
          <a:xfrm>
            <a:off x="3074982" y="1799581"/>
            <a:ext cx="623051" cy="195814"/>
          </a:xfrm>
          <a:prstGeom prst="rect">
            <a:avLst/>
          </a:prstGeom>
          <a:solidFill>
            <a:srgbClr val="FFFFF1"/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smtClean="0">
                <a:latin typeface="맑은 고딕" pitchFamily="50" charset="-127"/>
                <a:ea typeface="맑은 고딕" pitchFamily="50" charset="-127"/>
              </a:rPr>
              <a:t>부 버전 증가</a:t>
            </a:r>
            <a:endParaRPr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Text Box 4"/>
          <p:cNvSpPr txBox="1">
            <a:spLocks noChangeArrowheads="1"/>
          </p:cNvSpPr>
          <p:nvPr/>
        </p:nvSpPr>
        <p:spPr bwMode="auto">
          <a:xfrm>
            <a:off x="729401" y="1798136"/>
            <a:ext cx="483590" cy="1958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800" b="1" smtClean="0">
                <a:latin typeface="맑은 고딕" pitchFamily="50" charset="-127"/>
                <a:ea typeface="맑은 고딕" pitchFamily="50" charset="-127"/>
              </a:rPr>
              <a:t>버전 설정</a:t>
            </a:r>
            <a:endParaRPr lang="ko-KR" altLang="en-US" sz="8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Text Box 4"/>
          <p:cNvSpPr txBox="1">
            <a:spLocks noChangeArrowheads="1"/>
          </p:cNvSpPr>
          <p:nvPr/>
        </p:nvSpPr>
        <p:spPr bwMode="auto">
          <a:xfrm>
            <a:off x="732809" y="1522997"/>
            <a:ext cx="337716" cy="2265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제 목</a:t>
            </a:r>
            <a:endParaRPr lang="ko-KR" altLang="en-US" sz="10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 Box 4"/>
          <p:cNvSpPr txBox="1">
            <a:spLocks noChangeArrowheads="1"/>
          </p:cNvSpPr>
          <p:nvPr/>
        </p:nvSpPr>
        <p:spPr bwMode="auto">
          <a:xfrm>
            <a:off x="1476222" y="1793888"/>
            <a:ext cx="427484" cy="211203"/>
          </a:xfrm>
          <a:prstGeom prst="rect">
            <a:avLst/>
          </a:prstGeom>
          <a:solidFill>
            <a:srgbClr val="FFFFF1"/>
          </a:solidFill>
          <a:ln>
            <a:noFill/>
          </a:ln>
        </p:spPr>
        <p:txBody>
          <a:bodyPr wrap="none" lIns="18000" tIns="36000" rIns="18000" bIns="3600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900" b="1" smtClean="0">
                <a:solidFill>
                  <a:srgbClr val="3333FF"/>
                </a:solidFill>
                <a:latin typeface="맑은 고딕" pitchFamily="50" charset="-127"/>
                <a:ea typeface="맑은 고딕" pitchFamily="50" charset="-127"/>
              </a:rPr>
              <a:t>Ver 1.0</a:t>
            </a:r>
            <a:endParaRPr lang="ko-KR" altLang="en-US" sz="9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69493" y="184470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2621312" y="488867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9"/>
          <p:cNvGrpSpPr>
            <a:grpSpLocks/>
          </p:cNvGrpSpPr>
          <p:nvPr/>
        </p:nvGrpSpPr>
        <p:grpSpPr bwMode="auto">
          <a:xfrm>
            <a:off x="5180682" y="3588254"/>
            <a:ext cx="2097573" cy="1354138"/>
            <a:chOff x="4448944" y="2938419"/>
            <a:chExt cx="1875551" cy="1354678"/>
          </a:xfrm>
        </p:grpSpPr>
        <p:sp>
          <p:nvSpPr>
            <p:cNvPr id="113" name="AutoShape 86"/>
            <p:cNvSpPr>
              <a:spLocks noChangeArrowheads="1"/>
            </p:cNvSpPr>
            <p:nvPr/>
          </p:nvSpPr>
          <p:spPr bwMode="auto">
            <a:xfrm>
              <a:off x="4455293" y="3225872"/>
              <a:ext cx="1853856" cy="1067225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4" name="TextBox 51"/>
            <p:cNvSpPr txBox="1">
              <a:spLocks noChangeArrowheads="1"/>
            </p:cNvSpPr>
            <p:nvPr/>
          </p:nvSpPr>
          <p:spPr bwMode="auto">
            <a:xfrm>
              <a:off x="4541043" y="3330859"/>
              <a:ext cx="1783452" cy="623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수정작업을 취소하시겠습니까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? </a:t>
              </a:r>
              <a:r>
                <a:rPr lang="en-US" altLang="ko-KR" sz="900"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sz="900"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예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’ </a:t>
              </a:r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선택시 잠금상태가 해제됩니다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. </a:t>
              </a:r>
              <a:endParaRPr lang="ko-KR" altLang="en-US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5" name="AutoShape 86"/>
            <p:cNvSpPr>
              <a:spLocks noChangeArrowheads="1"/>
            </p:cNvSpPr>
            <p:nvPr/>
          </p:nvSpPr>
          <p:spPr bwMode="auto">
            <a:xfrm>
              <a:off x="4448944" y="2938419"/>
              <a:ext cx="1860205" cy="287453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7" name="TextBox 11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134001" y="3005842"/>
              <a:ext cx="133876" cy="153888"/>
            </a:xfrm>
            <a:prstGeom prst="rect">
              <a:avLst/>
            </a:prstGeom>
            <a:blipFill rotWithShape="1">
              <a:blip r:embed="rId7" cstate="print"/>
              <a:stretch>
                <a:fillRect l="-9091" r="-18182" b="-8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cxnSp>
        <p:nvCxnSpPr>
          <p:cNvPr id="120" name="AutoShape 129"/>
          <p:cNvCxnSpPr>
            <a:cxnSpLocks noChangeShapeType="1"/>
            <a:endCxn id="113" idx="1"/>
          </p:cNvCxnSpPr>
          <p:nvPr/>
        </p:nvCxnSpPr>
        <p:spPr bwMode="auto">
          <a:xfrm flipV="1">
            <a:off x="3160800" y="4408992"/>
            <a:ext cx="2026983" cy="74604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Rectangle 260"/>
          <p:cNvSpPr>
            <a:spLocks noChangeArrowheads="1"/>
          </p:cNvSpPr>
          <p:nvPr/>
        </p:nvSpPr>
        <p:spPr bwMode="auto">
          <a:xfrm>
            <a:off x="2810921" y="5021111"/>
            <a:ext cx="360040" cy="25349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848098" y="393428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Rectangle 260"/>
          <p:cNvSpPr>
            <a:spLocks noChangeArrowheads="1"/>
          </p:cNvSpPr>
          <p:nvPr/>
        </p:nvSpPr>
        <p:spPr bwMode="auto">
          <a:xfrm>
            <a:off x="971196" y="4023644"/>
            <a:ext cx="847460" cy="2355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68" y="4014288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68" y="4226880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68" y="4424616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2451536" y="5063596"/>
            <a:ext cx="688276" cy="179388"/>
            <a:chOff x="3716961" y="4934287"/>
            <a:chExt cx="688276" cy="179388"/>
          </a:xfrm>
        </p:grpSpPr>
        <p:sp>
          <p:nvSpPr>
            <p:cNvPr id="66" name="Rectangle 85"/>
            <p:cNvSpPr>
              <a:spLocks noChangeArrowheads="1"/>
            </p:cNvSpPr>
            <p:nvPr/>
          </p:nvSpPr>
          <p:spPr bwMode="auto">
            <a:xfrm>
              <a:off x="3716961" y="4934287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저장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7" name="Rectangle 85"/>
            <p:cNvSpPr>
              <a:spLocks noChangeArrowheads="1"/>
            </p:cNvSpPr>
            <p:nvPr/>
          </p:nvSpPr>
          <p:spPr bwMode="auto">
            <a:xfrm>
              <a:off x="4076625" y="4934287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5767434" y="4601778"/>
            <a:ext cx="688276" cy="179388"/>
            <a:chOff x="3716961" y="4934287"/>
            <a:chExt cx="688276" cy="179388"/>
          </a:xfrm>
        </p:grpSpPr>
        <p:sp>
          <p:nvSpPr>
            <p:cNvPr id="70" name="Rectangle 85"/>
            <p:cNvSpPr>
              <a:spLocks noChangeArrowheads="1"/>
            </p:cNvSpPr>
            <p:nvPr/>
          </p:nvSpPr>
          <p:spPr bwMode="auto">
            <a:xfrm>
              <a:off x="3716961" y="4934287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예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Rectangle 85"/>
            <p:cNvSpPr>
              <a:spLocks noChangeArrowheads="1"/>
            </p:cNvSpPr>
            <p:nvPr/>
          </p:nvSpPr>
          <p:spPr bwMode="auto">
            <a:xfrm>
              <a:off x="4076625" y="4934287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아니오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94" y="5492469"/>
            <a:ext cx="1431395" cy="116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9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latin typeface="맑은 고딕" pitchFamily="50" charset="-127"/>
                <a:ea typeface="맑은 고딕" pitchFamily="50" charset="-127"/>
              </a:rPr>
              <a:t>문서 상세조회 화면</a:t>
            </a: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기능 버튼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수정화면 이동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확인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체크아웃 취소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체크아웃 취소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Alert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표시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단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체크아웃 상태인 문서만 버튼 표시함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추가기능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복사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즐겨찾기 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추가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 (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임시작업함 추가는 제외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※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삭제시 문서의 모든 버전을 삭제함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Lock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및 버전 표시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체크아웃된 문서는 자물쇄 아이콘 표시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 (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자물쇄 아이콘에 마우스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Over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시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ToolTip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표시 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반출자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반출일시</a:t>
            </a: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b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현재버전 표시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탭 구성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버전탭으로 구성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 (</a:t>
            </a:r>
            <a:r>
              <a:rPr lang="ko-KR" altLang="en-US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이력탭 삭제</a:t>
            </a:r>
            <a:r>
              <a:rPr lang="en-US" altLang="ko-KR" sz="900" b="1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URL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복사 </a:t>
            </a: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문서의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을 복사함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 ※ </a:t>
            </a:r>
            <a:r>
              <a:rPr lang="ko-KR" altLang="en-US" sz="9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세부적인 요건 및 화면은 추후 정의함</a:t>
            </a:r>
            <a:r>
              <a:rPr lang="ko-KR" altLang="en-US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b="1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82092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상세조회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개인문서함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최연재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5" name="AutoShape 86"/>
          <p:cNvSpPr>
            <a:spLocks noChangeArrowheads="1"/>
          </p:cNvSpPr>
          <p:nvPr/>
        </p:nvSpPr>
        <p:spPr bwMode="auto">
          <a:xfrm>
            <a:off x="442324" y="1383352"/>
            <a:ext cx="4569966" cy="4047620"/>
          </a:xfrm>
          <a:prstGeom prst="roundRect">
            <a:avLst>
              <a:gd name="adj" fmla="val 1495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14937"/>
              </p:ext>
            </p:extLst>
          </p:nvPr>
        </p:nvGraphicFramePr>
        <p:xfrm>
          <a:off x="619827" y="2672822"/>
          <a:ext cx="4176439" cy="1675732"/>
        </p:xfrm>
        <a:graphic>
          <a:graphicData uri="http://schemas.openxmlformats.org/drawingml/2006/table">
            <a:tbl>
              <a:tblPr/>
              <a:tblGrid>
                <a:gridCol w="784018"/>
                <a:gridCol w="1152128"/>
                <a:gridCol w="864282"/>
                <a:gridCol w="1376011"/>
              </a:tblGrid>
              <a:tr h="2687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기본폴더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부서함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경영지원팀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경영일반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규정관리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2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문서유형 </a:t>
                      </a: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일반문서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보존연한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5</a:t>
                      </a:r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7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보안등급</a:t>
                      </a: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조회등급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사원이상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3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소유자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kumimoji="0" lang="ko-KR" altLang="en-US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최명호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2014.09.15</a:t>
                      </a:r>
                      <a:r>
                        <a:rPr lang="en-US" altLang="ko-KR" sz="8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15:12:23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877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수정자</a:t>
                      </a: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수정일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2014.09.15</a:t>
                      </a:r>
                      <a:r>
                        <a:rPr lang="en-US" altLang="ko-KR" sz="800" baseline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15:12:23</a:t>
                      </a:r>
                      <a:endParaRPr lang="ko-KR" altLang="en-US" sz="8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/>
                </a:tc>
              </a:tr>
              <a:tr h="2997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6" marR="36006" marT="35970" marB="3597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624374" y="1456277"/>
            <a:ext cx="2651125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36000" rIns="18000" bIns="36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indent="-85725" eaLnBrk="1" hangingPunct="1">
              <a:buFont typeface="Wingdings" panose="05000000000000000000" pitchFamily="2" charset="2"/>
              <a:buChar char="§"/>
              <a:defRPr/>
            </a:pPr>
            <a:r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t>문서 상세조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회</a:t>
            </a:r>
            <a:endParaRPr lang="ko-KR" altLang="en-US" sz="1000" b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Rectangle 85"/>
          <p:cNvSpPr>
            <a:spLocks noChangeArrowheads="1"/>
          </p:cNvSpPr>
          <p:nvPr/>
        </p:nvSpPr>
        <p:spPr bwMode="auto">
          <a:xfrm>
            <a:off x="4337930" y="4420980"/>
            <a:ext cx="437744" cy="18554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모두저</a:t>
            </a:r>
            <a:r>
              <a:rPr kumimoji="0"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83924"/>
              </p:ext>
            </p:extLst>
          </p:nvPr>
        </p:nvGraphicFramePr>
        <p:xfrm>
          <a:off x="656378" y="4661960"/>
          <a:ext cx="4122744" cy="58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/>
                <a:gridCol w="648072"/>
                <a:gridCol w="378328"/>
              </a:tblGrid>
              <a:tr h="1925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CDB </a:t>
                      </a:r>
                      <a:r>
                        <a:rPr lang="ko-KR" altLang="en-US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</a:t>
                      </a:r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이슈보고서</a:t>
                      </a:r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.pptx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253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회의록</a:t>
                      </a:r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.doc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 bwMode="auto">
          <a:xfrm>
            <a:off x="658000" y="4483413"/>
            <a:ext cx="36548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ko-KR" altLang="en-US" sz="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파일 </a:t>
            </a:r>
            <a:r>
              <a:rPr lang="en-US" altLang="ko-KR" sz="8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3</a:t>
            </a:r>
          </a:p>
        </p:txBody>
      </p:sp>
      <p:sp>
        <p:nvSpPr>
          <p:cNvPr id="73" name="AutoShape 86"/>
          <p:cNvSpPr>
            <a:spLocks noChangeArrowheads="1"/>
          </p:cNvSpPr>
          <p:nvPr/>
        </p:nvSpPr>
        <p:spPr bwMode="auto">
          <a:xfrm>
            <a:off x="611802" y="1995983"/>
            <a:ext cx="4221040" cy="324648"/>
          </a:xfrm>
          <a:prstGeom prst="roundRect">
            <a:avLst>
              <a:gd name="adj" fmla="val 9750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제목 </a:t>
            </a:r>
            <a:r>
              <a:rPr lang="en-US" altLang="ko-KR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문서관리 지침                                                       </a:t>
            </a:r>
            <a:r>
              <a:rPr lang="en-US" altLang="ko-KR" sz="85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 1.0</a:t>
            </a:r>
            <a:endParaRPr lang="ko-KR" altLang="en-US" sz="85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AutoShape 48"/>
          <p:cNvSpPr>
            <a:spLocks noChangeArrowheads="1"/>
          </p:cNvSpPr>
          <p:nvPr/>
        </p:nvSpPr>
        <p:spPr bwMode="auto">
          <a:xfrm>
            <a:off x="616728" y="2420071"/>
            <a:ext cx="546515" cy="242073"/>
          </a:xfrm>
          <a:prstGeom prst="roundRect">
            <a:avLst>
              <a:gd name="adj" fmla="val 4444"/>
            </a:avLst>
          </a:prstGeom>
          <a:gradFill rotWithShape="1">
            <a:gsLst>
              <a:gs pos="0">
                <a:srgbClr val="DDDDDD"/>
              </a:gs>
              <a:gs pos="100000">
                <a:srgbClr val="F5F5F5"/>
              </a:gs>
            </a:gsLst>
            <a:lin ang="5400000" scaled="1"/>
          </a:gra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r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t>본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AutoShape 48"/>
          <p:cNvSpPr>
            <a:spLocks noChangeArrowheads="1"/>
          </p:cNvSpPr>
          <p:nvPr/>
        </p:nvSpPr>
        <p:spPr bwMode="auto">
          <a:xfrm>
            <a:off x="1143290" y="2420071"/>
            <a:ext cx="546515" cy="242073"/>
          </a:xfrm>
          <a:prstGeom prst="roundRect">
            <a:avLst>
              <a:gd name="adj" fmla="val 444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prstShdw prst="shdw17" dist="17961" dir="13500000">
              <a:srgbClr val="858585"/>
            </a:prstShdw>
          </a:effectLst>
          <a:extLst/>
        </p:spPr>
        <p:txBody>
          <a:bodyPr wrap="none" anchor="ctr"/>
          <a:lstStyle/>
          <a:p>
            <a:pPr algn="ctr"/>
            <a:r>
              <a:rPr lang="ko-KR" altLang="en-US" sz="9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버전</a:t>
            </a:r>
            <a:endParaRPr lang="ko-KR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4361400" y="2448041"/>
            <a:ext cx="437744" cy="185543"/>
          </a:xfrm>
          <a:prstGeom prst="roundRect">
            <a:avLst/>
          </a:prstGeom>
          <a:solidFill>
            <a:srgbClr val="FFFFCC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en-US" altLang="ko-KR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kumimoji="0" lang="ko-KR" altLang="en-US" sz="8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복사</a:t>
            </a:r>
            <a:endParaRPr kumimoji="0"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810" y="4636052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810" y="4848644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810" y="5046380"/>
            <a:ext cx="238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타원 121"/>
          <p:cNvSpPr/>
          <p:nvPr/>
        </p:nvSpPr>
        <p:spPr>
          <a:xfrm>
            <a:off x="4201468" y="239196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447908" y="232910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Rectangle 85"/>
          <p:cNvSpPr>
            <a:spLocks noChangeArrowheads="1"/>
          </p:cNvSpPr>
          <p:nvPr/>
        </p:nvSpPr>
        <p:spPr bwMode="auto">
          <a:xfrm>
            <a:off x="2997024" y="1762246"/>
            <a:ext cx="32861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Rectangle 85"/>
          <p:cNvSpPr>
            <a:spLocks noChangeArrowheads="1"/>
          </p:cNvSpPr>
          <p:nvPr/>
        </p:nvSpPr>
        <p:spPr bwMode="auto">
          <a:xfrm>
            <a:off x="2643264" y="1762246"/>
            <a:ext cx="32861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  <a:r>
              <a:rPr kumimoji="0"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정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Rectangle 85"/>
          <p:cNvSpPr>
            <a:spLocks noChangeArrowheads="1"/>
          </p:cNvSpPr>
          <p:nvPr/>
        </p:nvSpPr>
        <p:spPr bwMode="auto">
          <a:xfrm>
            <a:off x="4160232" y="1762246"/>
            <a:ext cx="648072" cy="198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추가기능▽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2527823" y="164651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9" name="AutoShape 129"/>
          <p:cNvCxnSpPr>
            <a:cxnSpLocks noChangeShapeType="1"/>
            <a:stCxn id="130" idx="3"/>
            <a:endCxn id="132" idx="1"/>
          </p:cNvCxnSpPr>
          <p:nvPr/>
        </p:nvCxnSpPr>
        <p:spPr bwMode="auto">
          <a:xfrm>
            <a:off x="4852816" y="1870111"/>
            <a:ext cx="726558" cy="217658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0" name="Rectangle 260"/>
          <p:cNvSpPr>
            <a:spLocks noChangeArrowheads="1"/>
          </p:cNvSpPr>
          <p:nvPr/>
        </p:nvSpPr>
        <p:spPr bwMode="auto">
          <a:xfrm>
            <a:off x="4160232" y="1748754"/>
            <a:ext cx="692584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5579374" y="3743060"/>
            <a:ext cx="1055638" cy="607267"/>
            <a:chOff x="-303584" y="1290465"/>
            <a:chExt cx="1055638" cy="607267"/>
          </a:xfrm>
        </p:grpSpPr>
        <p:sp>
          <p:nvSpPr>
            <p:cNvPr id="132" name="직사각형 131"/>
            <p:cNvSpPr/>
            <p:nvPr/>
          </p:nvSpPr>
          <p:spPr>
            <a:xfrm>
              <a:off x="-303584" y="1290465"/>
              <a:ext cx="1055638" cy="607267"/>
            </a:xfrm>
            <a:prstGeom prst="rect">
              <a:avLst/>
            </a:prstGeom>
            <a:solidFill>
              <a:schemeClr val="bg1"/>
            </a:solidFill>
            <a:ln w="12700" cap="sq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400"/>
                </a:lnSpc>
              </a:pPr>
              <a:endPara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복사</a:t>
              </a:r>
              <a: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/>
              </a:r>
              <a:br>
                <a:rPr lang="en-US" altLang="ko-KR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즐겨찾기 추가</a:t>
              </a: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-284534" y="1303711"/>
              <a:ext cx="984821" cy="2203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sq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9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이동</a:t>
              </a: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5307564" y="1095320"/>
            <a:ext cx="1903512" cy="1106956"/>
            <a:chOff x="5353744" y="836712"/>
            <a:chExt cx="1903512" cy="1106956"/>
          </a:xfrm>
        </p:grpSpPr>
        <p:sp>
          <p:nvSpPr>
            <p:cNvPr id="135" name="AutoShape 86"/>
            <p:cNvSpPr>
              <a:spLocks noChangeArrowheads="1"/>
            </p:cNvSpPr>
            <p:nvPr/>
          </p:nvSpPr>
          <p:spPr bwMode="auto">
            <a:xfrm>
              <a:off x="5360241" y="1124048"/>
              <a:ext cx="1897015" cy="819620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6" name="TextBox 51"/>
            <p:cNvSpPr txBox="1">
              <a:spLocks noChangeArrowheads="1"/>
            </p:cNvSpPr>
            <p:nvPr/>
          </p:nvSpPr>
          <p:spPr bwMode="auto">
            <a:xfrm>
              <a:off x="5457719" y="1256427"/>
              <a:ext cx="161133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삭제하시겠습니까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7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TextBox 13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3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cxnSp>
        <p:nvCxnSpPr>
          <p:cNvPr id="142" name="AutoShape 129"/>
          <p:cNvCxnSpPr>
            <a:cxnSpLocks noChangeShapeType="1"/>
            <a:stCxn id="144" idx="0"/>
          </p:cNvCxnSpPr>
          <p:nvPr/>
        </p:nvCxnSpPr>
        <p:spPr bwMode="auto">
          <a:xfrm rot="5400000" flipH="1" flipV="1">
            <a:off x="4120594" y="556420"/>
            <a:ext cx="228357" cy="2145588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" name="Rectangle 85"/>
          <p:cNvSpPr>
            <a:spLocks noChangeArrowheads="1"/>
          </p:cNvSpPr>
          <p:nvPr/>
        </p:nvSpPr>
        <p:spPr bwMode="auto">
          <a:xfrm>
            <a:off x="3358973" y="1762245"/>
            <a:ext cx="772684" cy="20213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9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 취소</a:t>
            </a:r>
            <a:endParaRPr kumimoji="0"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Rectangle 260"/>
          <p:cNvSpPr>
            <a:spLocks noChangeArrowheads="1"/>
          </p:cNvSpPr>
          <p:nvPr/>
        </p:nvSpPr>
        <p:spPr bwMode="auto">
          <a:xfrm>
            <a:off x="2973348" y="1743392"/>
            <a:ext cx="377259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5" name="그룹 144"/>
          <p:cNvGrpSpPr/>
          <p:nvPr/>
        </p:nvGrpSpPr>
        <p:grpSpPr>
          <a:xfrm>
            <a:off x="5307564" y="2333570"/>
            <a:ext cx="1903512" cy="1106956"/>
            <a:chOff x="5353744" y="836712"/>
            <a:chExt cx="1903512" cy="1106956"/>
          </a:xfrm>
        </p:grpSpPr>
        <p:sp>
          <p:nvSpPr>
            <p:cNvPr id="146" name="AutoShape 86"/>
            <p:cNvSpPr>
              <a:spLocks noChangeArrowheads="1"/>
            </p:cNvSpPr>
            <p:nvPr/>
          </p:nvSpPr>
          <p:spPr bwMode="auto">
            <a:xfrm>
              <a:off x="5360241" y="1124048"/>
              <a:ext cx="1897015" cy="819620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7" name="TextBox 146"/>
            <p:cNvSpPr txBox="1">
              <a:spLocks noChangeArrowheads="1"/>
            </p:cNvSpPr>
            <p:nvPr/>
          </p:nvSpPr>
          <p:spPr bwMode="auto">
            <a:xfrm>
              <a:off x="5457719" y="1256427"/>
              <a:ext cx="161133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smtClean="0">
                  <a:latin typeface="맑은 고딕" pitchFamily="50" charset="-127"/>
                  <a:ea typeface="맑은 고딕" pitchFamily="50" charset="-127"/>
                </a:rPr>
                <a:t>체크아웃을 취소하시겠습니까</a:t>
              </a:r>
              <a:r>
                <a:rPr lang="en-US" altLang="ko-KR" sz="90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8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  <a:endPara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TextBox 14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3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153" name="Rectangle 260"/>
          <p:cNvSpPr>
            <a:spLocks noChangeArrowheads="1"/>
          </p:cNvSpPr>
          <p:nvPr/>
        </p:nvSpPr>
        <p:spPr bwMode="auto">
          <a:xfrm>
            <a:off x="3344823" y="1733867"/>
            <a:ext cx="815409" cy="2427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4" name="AutoShape 129"/>
          <p:cNvCxnSpPr>
            <a:cxnSpLocks noChangeShapeType="1"/>
            <a:stCxn id="153" idx="0"/>
            <a:endCxn id="146" idx="1"/>
          </p:cNvCxnSpPr>
          <p:nvPr/>
        </p:nvCxnSpPr>
        <p:spPr bwMode="auto">
          <a:xfrm rot="16200000" flipH="1">
            <a:off x="3884869" y="1601525"/>
            <a:ext cx="1296849" cy="1561533"/>
          </a:xfrm>
          <a:prstGeom prst="bentConnector4">
            <a:avLst>
              <a:gd name="adj1" fmla="val -9548"/>
              <a:gd name="adj2" fmla="val 89284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5" name="Picture 820" descr="열쇠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818181"/>
              </a:clrFrom>
              <a:clrTo>
                <a:srgbClr val="81818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33" b="873"/>
          <a:stretch>
            <a:fillRect/>
          </a:stretch>
        </p:blipFill>
        <p:spPr bwMode="auto">
          <a:xfrm>
            <a:off x="4032045" y="2062644"/>
            <a:ext cx="224288" cy="2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타원 155"/>
          <p:cNvSpPr/>
          <p:nvPr/>
        </p:nvSpPr>
        <p:spPr>
          <a:xfrm>
            <a:off x="3851007" y="208702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2720072" y="2300028"/>
            <a:ext cx="1440160" cy="308075"/>
          </a:xfrm>
          <a:prstGeom prst="rect">
            <a:avLst/>
          </a:prstGeom>
          <a:solidFill>
            <a:srgbClr val="FFFFCC"/>
          </a:solidFill>
          <a:ln w="12700" cap="sq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900" smtClean="0">
                <a:solidFill>
                  <a:schemeClr val="tx1"/>
                </a:solidFill>
                <a:latin typeface="맑은 고딕"/>
                <a:ea typeface="맑은 고딕"/>
              </a:rPr>
              <a:t>ㆍ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반출자 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smtClean="0">
                <a:solidFill>
                  <a:schemeClr val="tx1"/>
                </a:solidFill>
                <a:latin typeface="맑은 고딕"/>
                <a:ea typeface="맑은 고딕"/>
              </a:rPr>
              <a:t>ㆍ</a:t>
            </a:r>
            <a:r>
              <a:rPr lang="ko-KR" altLang="en-US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반출일시 </a:t>
            </a:r>
            <a:r>
              <a:rPr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2014.08.28</a:t>
            </a:r>
            <a:endParaRPr lang="ko-KR" altLang="en-US" sz="90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5905979" y="1821632"/>
            <a:ext cx="688276" cy="179388"/>
            <a:chOff x="3716961" y="4934287"/>
            <a:chExt cx="688276" cy="179388"/>
          </a:xfrm>
        </p:grpSpPr>
        <p:sp>
          <p:nvSpPr>
            <p:cNvPr id="56" name="Rectangle 85"/>
            <p:cNvSpPr>
              <a:spLocks noChangeArrowheads="1"/>
            </p:cNvSpPr>
            <p:nvPr/>
          </p:nvSpPr>
          <p:spPr bwMode="auto">
            <a:xfrm>
              <a:off x="3716961" y="4934287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</a:t>
              </a:r>
              <a:r>
                <a:rPr kumimoji="0" lang="ko-KR" altLang="en-US" sz="80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Rectangle 85"/>
            <p:cNvSpPr>
              <a:spLocks noChangeArrowheads="1"/>
            </p:cNvSpPr>
            <p:nvPr/>
          </p:nvSpPr>
          <p:spPr bwMode="auto">
            <a:xfrm>
              <a:off x="4076625" y="4934287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961398" y="3068542"/>
            <a:ext cx="688276" cy="179388"/>
            <a:chOff x="3716961" y="4934287"/>
            <a:chExt cx="688276" cy="179388"/>
          </a:xfrm>
        </p:grpSpPr>
        <p:sp>
          <p:nvSpPr>
            <p:cNvPr id="59" name="Rectangle 85"/>
            <p:cNvSpPr>
              <a:spLocks noChangeArrowheads="1"/>
            </p:cNvSpPr>
            <p:nvPr/>
          </p:nvSpPr>
          <p:spPr bwMode="auto">
            <a:xfrm>
              <a:off x="3716961" y="4934287"/>
              <a:ext cx="328612" cy="17938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확</a:t>
              </a:r>
              <a:r>
                <a:rPr kumimoji="0" lang="ko-KR" altLang="en-US" sz="80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인</a:t>
              </a:r>
              <a:endParaRPr kumimoji="0"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" name="Rectangle 85"/>
            <p:cNvSpPr>
              <a:spLocks noChangeArrowheads="1"/>
            </p:cNvSpPr>
            <p:nvPr/>
          </p:nvSpPr>
          <p:spPr bwMode="auto">
            <a:xfrm>
              <a:off x="4076625" y="4934287"/>
              <a:ext cx="328612" cy="1793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</p:spPr>
          <p:txBody>
            <a:bodyPr wrap="none" lIns="36000" rIns="36000" anchor="ctr"/>
            <a:lstStyle/>
            <a:p>
              <a:pPr algn="ctr">
                <a:defRPr/>
              </a:pPr>
              <a:r>
                <a:rPr kumimoji="0" lang="ko-KR" altLang="en-US" sz="800" smtClean="0">
                  <a:latin typeface="맑은 고딕" pitchFamily="50" charset="-127"/>
                  <a:ea typeface="맑은 고딕" pitchFamily="50" charset="-127"/>
                </a:rPr>
                <a:t>취소</a:t>
              </a:r>
              <a:endParaRPr kumimoji="0" lang="en-US" altLang="ko-KR" sz="8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330" y="5369332"/>
            <a:ext cx="852745" cy="1158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4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 descr="블릿1"/>
          <p:cNvSpPr>
            <a:spLocks noChangeArrowheads="1"/>
          </p:cNvSpPr>
          <p:nvPr/>
        </p:nvSpPr>
        <p:spPr bwMode="auto">
          <a:xfrm>
            <a:off x="3285403" y="2656319"/>
            <a:ext cx="3235469" cy="788843"/>
          </a:xfrm>
          <a:prstGeom prst="roundRect">
            <a:avLst>
              <a:gd name="adj" fmla="val 28241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ko-KR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39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65" y="863715"/>
            <a:ext cx="2762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graphicFrame>
        <p:nvGraphicFramePr>
          <p:cNvPr id="4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28875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환경설정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내정보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환경설정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환경설정 내정보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환경설정 내정보 연결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 2.</a:t>
            </a:r>
            <a:r>
              <a:rPr lang="ko-KR" altLang="en-US" sz="900" b="1" smtClean="0">
                <a:solidFill>
                  <a:srgbClr val="000000"/>
                </a:solidFill>
              </a:rPr>
              <a:t>성명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</a:rPr>
              <a:t>성명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- </a:t>
            </a:r>
            <a:r>
              <a:rPr lang="ko-KR" altLang="en-US" sz="900" smtClean="0">
                <a:solidFill>
                  <a:srgbClr val="000000"/>
                </a:solidFill>
              </a:rPr>
              <a:t>성명</a:t>
            </a:r>
            <a:r>
              <a:rPr lang="en-US" altLang="ko-KR" sz="900" smtClean="0">
                <a:solidFill>
                  <a:srgbClr val="000000"/>
                </a:solidFill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</a:rPr>
              <a:t>영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 3.</a:t>
            </a:r>
            <a:r>
              <a:rPr lang="ko-KR" altLang="en-US" sz="900" b="1" smtClean="0">
                <a:solidFill>
                  <a:srgbClr val="000000"/>
                </a:solidFill>
              </a:rPr>
              <a:t>연락처</a:t>
            </a: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전화번호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이메일주소</a:t>
            </a:r>
            <a:r>
              <a:rPr lang="en-US" altLang="ko-KR" sz="900" smtClean="0">
                <a:solidFill>
                  <a:srgbClr val="000000"/>
                </a:solidFill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</a:rPr>
              <a:t>필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 4.</a:t>
            </a:r>
            <a:r>
              <a:rPr lang="ko-KR" altLang="en-US" sz="900" b="1" smtClean="0">
                <a:solidFill>
                  <a:srgbClr val="000000"/>
                </a:solidFill>
              </a:rPr>
              <a:t>부서</a:t>
            </a:r>
            <a:r>
              <a:rPr lang="en-US" altLang="ko-KR" sz="900" b="1" smtClean="0">
                <a:solidFill>
                  <a:srgbClr val="000000"/>
                </a:solidFill>
              </a:rPr>
              <a:t>/</a:t>
            </a:r>
            <a:r>
              <a:rPr lang="ko-KR" altLang="en-US" sz="900" b="1" smtClean="0">
                <a:solidFill>
                  <a:srgbClr val="000000"/>
                </a:solidFill>
              </a:rPr>
              <a:t>역할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FF"/>
                </a:solidFill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FF"/>
                </a:solidFill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</a:rPr>
            </a:br>
            <a:endParaRPr lang="en-US" altLang="ko-KR" sz="900" b="1" smtClean="0">
              <a:solidFill>
                <a:srgbClr val="0000FF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b="1">
              <a:solidFill>
                <a:srgbClr val="3333FF"/>
              </a:solidFill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490" y="1223755"/>
            <a:ext cx="8001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타원 9"/>
          <p:cNvSpPr/>
          <p:nvPr/>
        </p:nvSpPr>
        <p:spPr>
          <a:xfrm>
            <a:off x="272480" y="126876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7485" y="2033845"/>
            <a:ext cx="6615735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495" y="2123855"/>
            <a:ext cx="51625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3512840" y="2123855"/>
            <a:ext cx="2025225" cy="22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92560" y="2168860"/>
            <a:ext cx="945105" cy="209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비밀번호관리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37665" y="2168860"/>
            <a:ext cx="945105" cy="209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기본환경설정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2490" y="2168860"/>
            <a:ext cx="630070" cy="22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내정보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495" y="2393885"/>
            <a:ext cx="6265666" cy="139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2500" y="4059070"/>
            <a:ext cx="3114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682970" y="2959900"/>
            <a:ext cx="1125125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297705" y="2483895"/>
            <a:ext cx="585065" cy="1800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72480" y="24838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72480" y="320397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72480" y="401406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882770" y="4599130"/>
            <a:ext cx="630070" cy="22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확인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02850" y="4599130"/>
            <a:ext cx="630070" cy="22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취소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7495" y="1223755"/>
            <a:ext cx="7524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graphicFrame>
        <p:nvGraphicFramePr>
          <p:cNvPr id="4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28875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환경설정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비밀번호관리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환경설정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비밀번호관리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" name="Text Box 37"/>
          <p:cNvSpPr txBox="1">
            <a:spLocks noChangeArrowheads="1"/>
          </p:cNvSpPr>
          <p:nvPr/>
        </p:nvSpPr>
        <p:spPr bwMode="auto">
          <a:xfrm>
            <a:off x="7400925" y="158379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환경설정 비밀번호 관리 연결</a:t>
            </a:r>
            <a:endParaRPr lang="en-US" altLang="ko-KR" sz="900" smtClean="0">
              <a:solidFill>
                <a:srgbClr val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7485" y="1975275"/>
            <a:ext cx="6615735" cy="3150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495" y="2065285"/>
            <a:ext cx="51625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3512840" y="2065285"/>
            <a:ext cx="2025225" cy="22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2560" y="2110290"/>
            <a:ext cx="945105" cy="209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비밀번호관리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37665" y="2110290"/>
            <a:ext cx="945105" cy="209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기본환경설정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2490" y="2110290"/>
            <a:ext cx="630070" cy="22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내정보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92760" y="4765585"/>
            <a:ext cx="630070" cy="22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확인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12840" y="4765585"/>
            <a:ext cx="630070" cy="22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취소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501" y="3325425"/>
            <a:ext cx="603067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직사각형 27"/>
          <p:cNvSpPr/>
          <p:nvPr/>
        </p:nvSpPr>
        <p:spPr>
          <a:xfrm>
            <a:off x="1937665" y="3325425"/>
            <a:ext cx="1665185" cy="2700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smtClean="0">
                <a:solidFill>
                  <a:schemeClr val="tx1"/>
                </a:solidFill>
              </a:rPr>
              <a:t>user001</a:t>
            </a:r>
            <a:endParaRPr lang="ko-KR" altLang="en-US" sz="900">
              <a:solidFill>
                <a:schemeClr val="tx1"/>
              </a:solidFill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495" y="2380320"/>
            <a:ext cx="625569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7485" y="863715"/>
            <a:ext cx="2762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2510" y="1223754"/>
            <a:ext cx="810090" cy="443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타원 20"/>
          <p:cNvSpPr/>
          <p:nvPr/>
        </p:nvSpPr>
        <p:spPr>
          <a:xfrm>
            <a:off x="452500" y="149378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7495" y="1223755"/>
            <a:ext cx="75247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타원 22"/>
          <p:cNvSpPr/>
          <p:nvPr/>
        </p:nvSpPr>
        <p:spPr>
          <a:xfrm>
            <a:off x="272480" y="148433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793" y="5634245"/>
            <a:ext cx="1849437" cy="739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65" y="863715"/>
            <a:ext cx="27622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graphicFrame>
        <p:nvGraphicFramePr>
          <p:cNvPr id="4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28875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환경설정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기본환경설정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환경설정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기본환경설정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FF"/>
                </a:solidFill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</a:rPr>
            </a:br>
            <a:r>
              <a:rPr lang="en-US" altLang="ko-KR" sz="900" b="1" smtClean="0"/>
              <a:t>1.</a:t>
            </a:r>
            <a:r>
              <a:rPr lang="ko-KR" altLang="en-US" sz="900" b="1" smtClean="0"/>
              <a:t>환경설정</a:t>
            </a:r>
            <a:endParaRPr lang="en-US" altLang="ko-KR" sz="900" b="1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b="1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언어설정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한글</a:t>
            </a:r>
            <a:r>
              <a:rPr lang="en-US" altLang="ko-KR" sz="900" smtClean="0">
                <a:solidFill>
                  <a:srgbClr val="000000"/>
                </a:solidFill>
              </a:rPr>
              <a:t>(Default) | </a:t>
            </a:r>
            <a:r>
              <a:rPr lang="ko-KR" altLang="en-US" sz="900" smtClean="0">
                <a:solidFill>
                  <a:srgbClr val="000000"/>
                </a:solidFill>
              </a:rPr>
              <a:t>영문 </a:t>
            </a:r>
            <a:r>
              <a:rPr lang="en-US" altLang="ko-KR" sz="900" smtClean="0">
                <a:solidFill>
                  <a:srgbClr val="000000"/>
                </a:solidFill>
              </a:rPr>
              <a:t>| </a:t>
            </a:r>
            <a:r>
              <a:rPr lang="ko-KR" altLang="en-US" sz="900" smtClean="0">
                <a:solidFill>
                  <a:srgbClr val="000000"/>
                </a:solidFill>
              </a:rPr>
              <a:t>중문 </a:t>
            </a:r>
            <a:r>
              <a:rPr lang="en-US" altLang="ko-KR" sz="900" smtClean="0">
                <a:solidFill>
                  <a:srgbClr val="000000"/>
                </a:solidFill>
              </a:rPr>
              <a:t>| </a:t>
            </a:r>
            <a:r>
              <a:rPr lang="ko-KR" altLang="en-US" sz="900" smtClean="0">
                <a:solidFill>
                  <a:srgbClr val="000000"/>
                </a:solidFill>
              </a:rPr>
              <a:t>일본어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스킨설정</a:t>
            </a: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</a:rPr>
              <a:t>페이지당 문서목록수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- 5 | 10 | 15 | 20(Default) | 30 | 50 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FF"/>
                </a:solidFill>
              </a:rPr>
              <a:t>  - </a:t>
            </a:r>
            <a:r>
              <a:rPr lang="ko-KR" altLang="en-US" sz="900" smtClean="0">
                <a:solidFill>
                  <a:srgbClr val="0000FF"/>
                </a:solidFill>
              </a:rPr>
              <a:t>문서목록 조회화면에서 동시 변경처리</a:t>
            </a:r>
            <a:endParaRPr lang="en-US" altLang="ko-KR" sz="900" smtClean="0">
              <a:solidFill>
                <a:srgbClr val="0000FF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</a:rPr>
              <a:t>나의문서 메뉴 문서 표시 기간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모두 </a:t>
            </a:r>
            <a:r>
              <a:rPr lang="en-US" altLang="ko-KR" sz="900" smtClean="0">
                <a:solidFill>
                  <a:srgbClr val="000000"/>
                </a:solidFill>
              </a:rPr>
              <a:t>| 1</a:t>
            </a:r>
            <a:r>
              <a:rPr lang="ko-KR" altLang="en-US" sz="900" smtClean="0">
                <a:solidFill>
                  <a:srgbClr val="000000"/>
                </a:solidFill>
              </a:rPr>
              <a:t>년 </a:t>
            </a:r>
            <a:r>
              <a:rPr lang="en-US" altLang="ko-KR" sz="900" smtClean="0">
                <a:solidFill>
                  <a:srgbClr val="000000"/>
                </a:solidFill>
              </a:rPr>
              <a:t>| 3</a:t>
            </a:r>
            <a:r>
              <a:rPr lang="ko-KR" altLang="en-US" sz="900" smtClean="0">
                <a:solidFill>
                  <a:srgbClr val="000000"/>
                </a:solidFill>
              </a:rPr>
              <a:t>년</a:t>
            </a:r>
            <a:r>
              <a:rPr lang="en-US" altLang="ko-KR" sz="900" smtClean="0">
                <a:solidFill>
                  <a:srgbClr val="000000"/>
                </a:solidFill>
              </a:rPr>
              <a:t>(Default)</a:t>
            </a: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| 5</a:t>
            </a:r>
            <a:r>
              <a:rPr lang="ko-KR" altLang="en-US" sz="900" smtClean="0">
                <a:solidFill>
                  <a:srgbClr val="000000"/>
                </a:solidFill>
              </a:rPr>
              <a:t>년 </a:t>
            </a:r>
            <a:r>
              <a:rPr lang="en-US" altLang="ko-KR" sz="900" smtClean="0">
                <a:solidFill>
                  <a:srgbClr val="000000"/>
                </a:solidFill>
              </a:rPr>
              <a:t>| 10</a:t>
            </a:r>
            <a:r>
              <a:rPr lang="ko-KR" altLang="en-US" sz="900" smtClean="0">
                <a:solidFill>
                  <a:srgbClr val="000000"/>
                </a:solidFill>
              </a:rPr>
              <a:t>년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6.</a:t>
            </a:r>
            <a:r>
              <a:rPr lang="ko-KR" altLang="en-US" sz="900" b="1" smtClean="0">
                <a:solidFill>
                  <a:srgbClr val="000000"/>
                </a:solidFill>
              </a:rPr>
              <a:t>본문보기 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목록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좌우분할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상하분할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FF"/>
                </a:solidFill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FF"/>
                </a:solidFill>
              </a:rPr>
              <a:t/>
            </a:r>
            <a:br>
              <a:rPr lang="en-US" altLang="ko-KR" sz="900" b="1" smtClean="0">
                <a:solidFill>
                  <a:srgbClr val="0000FF"/>
                </a:solidFill>
              </a:rPr>
            </a:br>
            <a:endParaRPr lang="en-US" altLang="ko-KR" sz="900" b="1" smtClean="0">
              <a:solidFill>
                <a:srgbClr val="0000FF"/>
              </a:solidFill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b="1">
              <a:solidFill>
                <a:srgbClr val="3333FF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7485" y="1493785"/>
            <a:ext cx="6615735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495" y="1583795"/>
            <a:ext cx="51625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3512840" y="1583795"/>
            <a:ext cx="2025225" cy="225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92560" y="1628800"/>
            <a:ext cx="945105" cy="209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비밀번호관리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37665" y="1628800"/>
            <a:ext cx="945105" cy="209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기본환경설정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62490" y="1628800"/>
            <a:ext cx="630070" cy="22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내정보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82770" y="4059070"/>
            <a:ext cx="630070" cy="22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확인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02850" y="4059070"/>
            <a:ext cx="630070" cy="225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취소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252700" y="11337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515" y="2033845"/>
            <a:ext cx="46482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2680" y="2708920"/>
            <a:ext cx="2562225" cy="22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타원 30"/>
          <p:cNvSpPr/>
          <p:nvPr/>
        </p:nvSpPr>
        <p:spPr>
          <a:xfrm>
            <a:off x="542510" y="20338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42510" y="252890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97505" y="297895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7505" y="33839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520" y="3699030"/>
            <a:ext cx="56197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타원 27"/>
          <p:cNvSpPr/>
          <p:nvPr/>
        </p:nvSpPr>
        <p:spPr>
          <a:xfrm>
            <a:off x="497505" y="374403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24125" y="3789040"/>
            <a:ext cx="180020" cy="135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graphicFrame>
        <p:nvGraphicFramePr>
          <p:cNvPr id="4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28875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환경설정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퀵메뉴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환경설정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퀵메뉴</a:t>
            </a:r>
            <a:endParaRPr lang="ko-KR" altLang="en-US" sz="9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/>
              <a:t>1.</a:t>
            </a:r>
            <a:r>
              <a:rPr lang="ko-KR" altLang="en-US" sz="900" b="1" smtClean="0"/>
              <a:t>퀵메뉴 추가 </a:t>
            </a:r>
            <a:endParaRPr lang="en-US" altLang="ko-KR" sz="900" b="1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b="1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/>
              <a:t>2.</a:t>
            </a:r>
            <a:r>
              <a:rPr lang="ko-KR" altLang="en-US" sz="900" b="1" smtClean="0"/>
              <a:t>퀵메뉴 추가 설정 화면</a:t>
            </a:r>
            <a:endParaRPr lang="en-US" altLang="ko-KR" sz="900" b="1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 - </a:t>
            </a:r>
            <a:r>
              <a:rPr lang="ko-KR" altLang="en-US" sz="900" smtClean="0"/>
              <a:t>메뉴목록은 아래와 같습니다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 1) </a:t>
            </a:r>
            <a:r>
              <a:rPr lang="ko-KR" altLang="en-US" sz="900" smtClean="0"/>
              <a:t>내소유문서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2) </a:t>
            </a:r>
            <a:r>
              <a:rPr lang="ko-KR" altLang="en-US" sz="900" smtClean="0"/>
              <a:t>내수정문서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3) </a:t>
            </a:r>
            <a:r>
              <a:rPr lang="ko-KR" altLang="en-US" sz="900" smtClean="0"/>
              <a:t>내만기문서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4) </a:t>
            </a:r>
            <a:r>
              <a:rPr lang="ko-KR" altLang="en-US" sz="900" smtClean="0"/>
              <a:t>휴지통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5) </a:t>
            </a:r>
            <a:r>
              <a:rPr lang="ko-KR" altLang="en-US" sz="900" smtClean="0"/>
              <a:t>즐겨찾기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6) </a:t>
            </a:r>
            <a:r>
              <a:rPr lang="ko-KR" altLang="en-US" sz="900" smtClean="0"/>
              <a:t>공유받은문서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7) </a:t>
            </a:r>
            <a:r>
              <a:rPr lang="ko-KR" altLang="en-US" sz="900" smtClean="0"/>
              <a:t>공유받은폴더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8) </a:t>
            </a:r>
            <a:r>
              <a:rPr lang="ko-KR" altLang="en-US" sz="900" smtClean="0"/>
              <a:t>최신문서</a:t>
            </a: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 </a:t>
            </a:r>
            <a:r>
              <a:rPr lang="ko-KR" altLang="en-US" sz="900" smtClean="0"/>
              <a:t>중 최대 </a:t>
            </a:r>
            <a:r>
              <a:rPr lang="en-US" altLang="ko-KR" sz="900" smtClean="0"/>
              <a:t>5</a:t>
            </a:r>
            <a:r>
              <a:rPr lang="ko-KR" altLang="en-US" sz="900" smtClean="0"/>
              <a:t>개만 선택가능합니다</a:t>
            </a:r>
            <a:r>
              <a:rPr lang="en-US" altLang="ko-KR" sz="900" smtClean="0"/>
              <a:t>.</a:t>
            </a: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/>
              <a:t>3.</a:t>
            </a:r>
            <a:r>
              <a:rPr lang="ko-KR" altLang="en-US" sz="900" b="1" smtClean="0"/>
              <a:t>초기화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- </a:t>
            </a:r>
            <a:r>
              <a:rPr lang="ko-KR" altLang="en-US" sz="900" smtClean="0"/>
              <a:t>선택 퀵메뉴 초기화 </a:t>
            </a: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b="1" smtClean="0"/>
              <a:t>4, </a:t>
            </a:r>
            <a:r>
              <a:rPr lang="ko-KR" altLang="en-US" sz="900" b="1" smtClean="0"/>
              <a:t>확인</a:t>
            </a:r>
            <a:endParaRPr lang="en-US" altLang="ko-KR" sz="900" b="1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 - </a:t>
            </a:r>
            <a:r>
              <a:rPr lang="ko-KR" altLang="en-US" sz="900" smtClean="0"/>
              <a:t>선택된 메뉴 퀵바에 적용처리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smtClean="0"/>
              <a:t>5.</a:t>
            </a:r>
            <a:r>
              <a:rPr lang="ko-KR" altLang="en-US" sz="900" b="1" smtClean="0"/>
              <a:t>취소</a:t>
            </a:r>
            <a:r>
              <a:rPr lang="en-US" altLang="ko-KR" sz="900" smtClean="0"/>
              <a:t/>
            </a:r>
            <a:br>
              <a:rPr lang="en-US" altLang="ko-KR" sz="900" smtClean="0"/>
            </a:br>
            <a:r>
              <a:rPr lang="en-US" altLang="ko-KR" sz="900" smtClean="0"/>
              <a:t> - </a:t>
            </a:r>
            <a:r>
              <a:rPr lang="ko-KR" altLang="en-US" sz="900" smtClean="0"/>
              <a:t>현재 창을 닫는다</a:t>
            </a:r>
            <a:r>
              <a:rPr lang="en-US" altLang="ko-KR" sz="900" smtClean="0"/>
              <a:t>.</a:t>
            </a:r>
            <a:br>
              <a:rPr lang="en-US" altLang="ko-KR" sz="900" smtClean="0"/>
            </a:br>
            <a:r>
              <a:rPr lang="en-US" altLang="ko-KR" sz="900" smtClean="0"/>
              <a:t/>
            </a:r>
            <a:br>
              <a:rPr lang="en-US" altLang="ko-KR" sz="900" smtClean="0"/>
            </a:b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b="1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495" y="5273250"/>
            <a:ext cx="2609850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직사각형 27"/>
          <p:cNvSpPr/>
          <p:nvPr/>
        </p:nvSpPr>
        <p:spPr>
          <a:xfrm>
            <a:off x="1802650" y="5273250"/>
            <a:ext cx="675075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540" y="1448780"/>
            <a:ext cx="56102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타원 29"/>
          <p:cNvSpPr/>
          <p:nvPr/>
        </p:nvSpPr>
        <p:spPr>
          <a:xfrm>
            <a:off x="2477725" y="513823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12540" y="131376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꺾인 연결선 32"/>
          <p:cNvCxnSpPr/>
          <p:nvPr/>
        </p:nvCxnSpPr>
        <p:spPr>
          <a:xfrm rot="16200000" flipV="1">
            <a:off x="1757645" y="4824155"/>
            <a:ext cx="720080" cy="9001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947555" y="450912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107795" y="450912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982670" y="1358770"/>
            <a:ext cx="4410490" cy="29703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097905" y="450912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 descr="블릿1"/>
          <p:cNvSpPr>
            <a:spLocks noChangeArrowheads="1"/>
          </p:cNvSpPr>
          <p:nvPr/>
        </p:nvSpPr>
        <p:spPr bwMode="auto">
          <a:xfrm>
            <a:off x="3285403" y="2656319"/>
            <a:ext cx="3235469" cy="788843"/>
          </a:xfrm>
          <a:prstGeom prst="roundRect">
            <a:avLst>
              <a:gd name="adj" fmla="val 28241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쪽지관리</a:t>
            </a:r>
            <a:endParaRPr lang="ko-KR" altLang="ko-KR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28945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 레퍼런스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470" y="773705"/>
            <a:ext cx="4497756" cy="297033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8005" y="773705"/>
            <a:ext cx="4464274" cy="299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37666" y="2888941"/>
            <a:ext cx="4895582" cy="3420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7529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문서목록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 1/3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2015.02.10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470" y="1043735"/>
            <a:ext cx="6885765" cy="369041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문서목록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UI 1/3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4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7158245" y="1819275"/>
            <a:ext cx="253185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선택한 문서 배경색 변경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툴팁제공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제목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문서제목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체크아웃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반출자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반출일시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권한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소유자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기본권한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반출취소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권한변경</a:t>
            </a:r>
            <a:endParaRPr lang="en-US" altLang="ko-KR" sz="900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 </a:t>
            </a:r>
            <a:r>
              <a:rPr lang="ko-KR" altLang="en-US" sz="900" b="1" smtClean="0">
                <a:solidFill>
                  <a:srgbClr val="000000"/>
                </a:solidFill>
              </a:rPr>
              <a:t>페이져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하단에 고정하며 숫자 부분은 열자리로 고정한다</a:t>
            </a:r>
            <a:r>
              <a:rPr lang="en-US" altLang="ko-KR" sz="900" smtClean="0">
                <a:solidFill>
                  <a:srgbClr val="000000"/>
                </a:solidFill>
              </a:rPr>
              <a:t>. (1~10/11~20)</a:t>
            </a: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</a:rPr>
              <a:t>권한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권한옆에 도움말 기능을 제공한다</a:t>
            </a:r>
            <a:r>
              <a:rPr lang="en-US" altLang="ko-KR" sz="900" smtClean="0">
                <a:solidFill>
                  <a:srgbClr val="000000"/>
                </a:solidFill>
              </a:rPr>
              <a:t>. (</a:t>
            </a:r>
            <a:r>
              <a:rPr lang="ko-KR" altLang="en-US" sz="900" smtClean="0">
                <a:solidFill>
                  <a:srgbClr val="000000"/>
                </a:solidFill>
              </a:rPr>
              <a:t>선택시 </a:t>
            </a:r>
            <a:r>
              <a:rPr lang="en-US" altLang="ko-KR" sz="900" smtClean="0">
                <a:solidFill>
                  <a:srgbClr val="000000"/>
                </a:solidFill>
              </a:rPr>
              <a:t>D:</a:t>
            </a:r>
            <a:r>
              <a:rPr lang="ko-KR" altLang="en-US" sz="900" smtClean="0">
                <a:solidFill>
                  <a:srgbClr val="000000"/>
                </a:solidFill>
              </a:rPr>
              <a:t>수정</a:t>
            </a:r>
            <a:r>
              <a:rPr lang="en-US" altLang="ko-KR" sz="900" smtClean="0">
                <a:solidFill>
                  <a:srgbClr val="000000"/>
                </a:solidFill>
              </a:rPr>
              <a:t>/R:</a:t>
            </a:r>
            <a:r>
              <a:rPr lang="ko-KR" altLang="en-US" sz="900" smtClean="0">
                <a:solidFill>
                  <a:srgbClr val="000000"/>
                </a:solidFill>
              </a:rPr>
              <a:t>조회 형태로 한글 도움말 제공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r>
              <a:rPr lang="en-US" altLang="ko-KR" sz="900" b="1">
                <a:solidFill>
                  <a:srgbClr val="000000"/>
                </a:solidFill>
              </a:rPr>
              <a:t/>
            </a:r>
            <a:br>
              <a:rPr lang="en-US" altLang="ko-KR" sz="900" b="1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5. </a:t>
            </a:r>
            <a:r>
              <a:rPr lang="ko-KR" altLang="en-US" sz="900" b="1" smtClean="0">
                <a:solidFill>
                  <a:srgbClr val="000000"/>
                </a:solidFill>
              </a:rPr>
              <a:t>페이지  목록수 설정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6.</a:t>
            </a:r>
            <a:r>
              <a:rPr lang="ko-KR" altLang="en-US" sz="900" b="1" smtClean="0">
                <a:solidFill>
                  <a:srgbClr val="000000"/>
                </a:solidFill>
              </a:rPr>
              <a:t>새로고침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7. </a:t>
            </a:r>
            <a:r>
              <a:rPr lang="ko-KR" altLang="en-US" sz="900" b="1" smtClean="0">
                <a:solidFill>
                  <a:srgbClr val="000000"/>
                </a:solidFill>
              </a:rPr>
              <a:t>미리보기</a:t>
            </a: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목록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좌우</a:t>
            </a:r>
            <a:r>
              <a:rPr lang="en-US" altLang="ko-KR" sz="900" smtClean="0">
                <a:solidFill>
                  <a:srgbClr val="000000"/>
                </a:solidFill>
              </a:rPr>
              <a:t>/</a:t>
            </a:r>
            <a:r>
              <a:rPr lang="ko-KR" altLang="en-US" sz="900" smtClean="0">
                <a:solidFill>
                  <a:srgbClr val="000000"/>
                </a:solidFill>
              </a:rPr>
              <a:t>상하 형태로 미리보기 기능 제공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8.</a:t>
            </a:r>
            <a:r>
              <a:rPr lang="ko-KR" altLang="en-US" sz="900" b="1" smtClean="0">
                <a:solidFill>
                  <a:srgbClr val="000000"/>
                </a:solidFill>
              </a:rPr>
              <a:t>엑셀다운로드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목록을 엑셀로 다운로드 하는 기능 제공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97505" y="243889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2610" y="2618910"/>
            <a:ext cx="7143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타원 18"/>
          <p:cNvSpPr/>
          <p:nvPr/>
        </p:nvSpPr>
        <p:spPr>
          <a:xfrm>
            <a:off x="2072680" y="288894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52900" y="414908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798205" y="378904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798205" y="135877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303150" y="131376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123130" y="131376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898105" y="135877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69007" y="1152853"/>
            <a:ext cx="2764713" cy="285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778425" y="1139977"/>
            <a:ext cx="2531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user_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문서목록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UI-1-1~1-7-3.psd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쪽지관리화면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쪽지 기본화면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검색영역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받는이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보낸이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선택 가능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검색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icon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클릭 시 현재 선택된 함에서 검색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쓰기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버튼 클릭 시 쪽지 쓰기 팝업 제공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내용은 최대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1000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자로 제한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쓰기 화면 참조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새로고침</a:t>
            </a: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버튼 클릭 시 현재 선택된 함 전체 </a:t>
            </a:r>
            <a:r>
              <a:rPr lang="ko-KR" altLang="en-US" sz="8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새로고침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8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8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쪽지함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영역</a:t>
            </a: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대화함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받은 </a:t>
            </a:r>
            <a:r>
              <a:rPr lang="ko-KR" altLang="en-US" sz="8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쪽지함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보낸 </a:t>
            </a:r>
            <a:r>
              <a:rPr lang="ko-KR" altLang="en-US" sz="8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쪽지함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보관함으로 구성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목록 영역</a:t>
            </a: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8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쪽지함에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대한 쪽지 목록 영역</a:t>
            </a: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28945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 기본화면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박상진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그룹 11"/>
          <p:cNvGrpSpPr/>
          <p:nvPr/>
        </p:nvGrpSpPr>
        <p:grpSpPr>
          <a:xfrm>
            <a:off x="1443369" y="1445471"/>
            <a:ext cx="4138976" cy="453360"/>
            <a:chOff x="1443369" y="1670496"/>
            <a:chExt cx="4138976" cy="453360"/>
          </a:xfrm>
        </p:grpSpPr>
        <p:grpSp>
          <p:nvGrpSpPr>
            <p:cNvPr id="7" name="그룹 10"/>
            <p:cNvGrpSpPr/>
            <p:nvPr/>
          </p:nvGrpSpPr>
          <p:grpSpPr>
            <a:xfrm>
              <a:off x="1443369" y="1881782"/>
              <a:ext cx="4121263" cy="242074"/>
              <a:chOff x="1443369" y="1881782"/>
              <a:chExt cx="4121263" cy="242074"/>
            </a:xfrm>
          </p:grpSpPr>
          <p:sp>
            <p:nvSpPr>
              <p:cNvPr id="80" name="AutoShape 48"/>
              <p:cNvSpPr>
                <a:spLocks noChangeArrowheads="1"/>
              </p:cNvSpPr>
              <p:nvPr/>
            </p:nvSpPr>
            <p:spPr bwMode="auto">
              <a:xfrm>
                <a:off x="1443369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5F5F5"/>
                  </a:gs>
                </a:gsLst>
                <a:lin ang="5400000" scaled="1"/>
              </a:gra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대화함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AutoShape 48"/>
              <p:cNvSpPr>
                <a:spLocks noChangeArrowheads="1"/>
              </p:cNvSpPr>
              <p:nvPr/>
            </p:nvSpPr>
            <p:spPr bwMode="auto">
              <a:xfrm>
                <a:off x="2473347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받은 </a:t>
                </a:r>
                <a:r>
                  <a:rPr lang="ko-KR" altLang="en-US" sz="9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AutoShape 48"/>
              <p:cNvSpPr>
                <a:spLocks noChangeArrowheads="1"/>
              </p:cNvSpPr>
              <p:nvPr/>
            </p:nvSpPr>
            <p:spPr bwMode="auto">
              <a:xfrm>
                <a:off x="3508606" y="1881782"/>
                <a:ext cx="1033056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보낸 </a:t>
                </a:r>
                <a:r>
                  <a:rPr lang="ko-KR" altLang="en-US" sz="9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AutoShape 48"/>
              <p:cNvSpPr>
                <a:spLocks noChangeArrowheads="1"/>
              </p:cNvSpPr>
              <p:nvPr/>
            </p:nvSpPr>
            <p:spPr bwMode="auto">
              <a:xfrm>
                <a:off x="4531432" y="1889704"/>
                <a:ext cx="1033200" cy="234152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 보관함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416" y="1696594"/>
              <a:ext cx="160921" cy="164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961" y="1696001"/>
              <a:ext cx="160384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그룹 105"/>
            <p:cNvGrpSpPr/>
            <p:nvPr/>
          </p:nvGrpSpPr>
          <p:grpSpPr>
            <a:xfrm>
              <a:off x="1443536" y="1670496"/>
              <a:ext cx="1951265" cy="181042"/>
              <a:chOff x="1021515" y="4051397"/>
              <a:chExt cx="1951265" cy="181042"/>
            </a:xfrm>
          </p:grpSpPr>
          <p:sp>
            <p:nvSpPr>
              <p:cNvPr id="107" name="직사각형 106"/>
              <p:cNvSpPr/>
              <p:nvPr/>
            </p:nvSpPr>
            <p:spPr bwMode="auto">
              <a:xfrm>
                <a:off x="1468565" y="4052439"/>
                <a:ext cx="145356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▼</a:t>
                </a:r>
              </a:p>
            </p:txBody>
          </p:sp>
          <p:sp>
            <p:nvSpPr>
              <p:cNvPr id="108" name="직사각형 107"/>
              <p:cNvSpPr/>
              <p:nvPr/>
            </p:nvSpPr>
            <p:spPr bwMode="auto">
              <a:xfrm>
                <a:off x="1021515" y="4052439"/>
                <a:ext cx="448368" cy="180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내용</a:t>
                </a: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 bwMode="auto">
              <a:xfrm>
                <a:off x="1613105" y="4051397"/>
                <a:ext cx="1169405" cy="18104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10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1390" y="4059089"/>
                <a:ext cx="161390" cy="16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3" name="직사각형 12"/>
          <p:cNvSpPr/>
          <p:nvPr/>
        </p:nvSpPr>
        <p:spPr>
          <a:xfrm>
            <a:off x="1443369" y="1898830"/>
            <a:ext cx="3896507" cy="37804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쪽지 목록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342187" y="1898830"/>
            <a:ext cx="240158" cy="3780420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5355858" y="5499250"/>
            <a:ext cx="21281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12" name="직사각형 111"/>
          <p:cNvSpPr/>
          <p:nvPr/>
        </p:nvSpPr>
        <p:spPr bwMode="auto">
          <a:xfrm flipV="1">
            <a:off x="5353723" y="1908833"/>
            <a:ext cx="217087" cy="185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13" name="Rectangle 260"/>
          <p:cNvSpPr>
            <a:spLocks noChangeArrowheads="1"/>
          </p:cNvSpPr>
          <p:nvPr/>
        </p:nvSpPr>
        <p:spPr bwMode="auto">
          <a:xfrm>
            <a:off x="1394679" y="1432998"/>
            <a:ext cx="2073156" cy="22064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322448" y="134478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5187185" y="139152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5510114" y="139045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Rectangle 260"/>
          <p:cNvSpPr>
            <a:spLocks noChangeArrowheads="1"/>
          </p:cNvSpPr>
          <p:nvPr/>
        </p:nvSpPr>
        <p:spPr bwMode="auto">
          <a:xfrm>
            <a:off x="1388080" y="1973446"/>
            <a:ext cx="4194265" cy="370580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260"/>
          <p:cNvSpPr>
            <a:spLocks noChangeArrowheads="1"/>
          </p:cNvSpPr>
          <p:nvPr/>
        </p:nvSpPr>
        <p:spPr bwMode="auto">
          <a:xfrm>
            <a:off x="1388080" y="1687706"/>
            <a:ext cx="4176552" cy="22112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1322448" y="1618763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298907" y="189883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AutoShape 86"/>
          <p:cNvSpPr>
            <a:spLocks noChangeArrowheads="1"/>
          </p:cNvSpPr>
          <p:nvPr/>
        </p:nvSpPr>
        <p:spPr bwMode="auto">
          <a:xfrm>
            <a:off x="1289702" y="1252795"/>
            <a:ext cx="4473388" cy="4561470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AutoShape 86"/>
          <p:cNvSpPr>
            <a:spLocks noChangeArrowheads="1"/>
          </p:cNvSpPr>
          <p:nvPr/>
        </p:nvSpPr>
        <p:spPr bwMode="auto">
          <a:xfrm>
            <a:off x="1289702" y="1052513"/>
            <a:ext cx="4473388" cy="201224"/>
          </a:xfrm>
          <a:prstGeom prst="roundRect">
            <a:avLst>
              <a:gd name="adj" fmla="val 9750"/>
            </a:avLst>
          </a:prstGeom>
          <a:solidFill>
            <a:srgbClr val="99CCFF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algn="r"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38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쪽지관리화면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쪽지 쓰기 화면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쓰기 화면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버튼 클릭 시 쪽지 쓰기 팝업 제공 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수신자는 선택 버튼을 클릭하여 지정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내용은 최대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1000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자까지 허용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수신자 선택 화면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수신자 선택 팝업은 사용자 선택하는 공통화면 이용</a:t>
            </a: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97535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 쓰기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박상진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그룹 11"/>
          <p:cNvGrpSpPr/>
          <p:nvPr/>
        </p:nvGrpSpPr>
        <p:grpSpPr>
          <a:xfrm>
            <a:off x="677525" y="1048945"/>
            <a:ext cx="4138976" cy="453360"/>
            <a:chOff x="1443369" y="1670496"/>
            <a:chExt cx="4138976" cy="453360"/>
          </a:xfrm>
        </p:grpSpPr>
        <p:grpSp>
          <p:nvGrpSpPr>
            <p:cNvPr id="7" name="그룹 10"/>
            <p:cNvGrpSpPr/>
            <p:nvPr/>
          </p:nvGrpSpPr>
          <p:grpSpPr>
            <a:xfrm>
              <a:off x="1443369" y="1881782"/>
              <a:ext cx="4121263" cy="242074"/>
              <a:chOff x="1443369" y="1881782"/>
              <a:chExt cx="4121263" cy="242074"/>
            </a:xfrm>
          </p:grpSpPr>
          <p:sp>
            <p:nvSpPr>
              <p:cNvPr id="80" name="AutoShape 48"/>
              <p:cNvSpPr>
                <a:spLocks noChangeArrowheads="1"/>
              </p:cNvSpPr>
              <p:nvPr/>
            </p:nvSpPr>
            <p:spPr bwMode="auto">
              <a:xfrm>
                <a:off x="1443369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5F5F5"/>
                  </a:gs>
                </a:gsLst>
                <a:lin ang="5400000" scaled="1"/>
              </a:gra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대화함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AutoShape 48"/>
              <p:cNvSpPr>
                <a:spLocks noChangeArrowheads="1"/>
              </p:cNvSpPr>
              <p:nvPr/>
            </p:nvSpPr>
            <p:spPr bwMode="auto">
              <a:xfrm>
                <a:off x="2473347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받은 </a:t>
                </a:r>
                <a:r>
                  <a:rPr lang="ko-KR" altLang="en-US" sz="9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AutoShape 48"/>
              <p:cNvSpPr>
                <a:spLocks noChangeArrowheads="1"/>
              </p:cNvSpPr>
              <p:nvPr/>
            </p:nvSpPr>
            <p:spPr bwMode="auto">
              <a:xfrm>
                <a:off x="3508606" y="1881782"/>
                <a:ext cx="1033056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보낸 </a:t>
                </a:r>
                <a:r>
                  <a:rPr lang="ko-KR" altLang="en-US" sz="9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AutoShape 48"/>
              <p:cNvSpPr>
                <a:spLocks noChangeArrowheads="1"/>
              </p:cNvSpPr>
              <p:nvPr/>
            </p:nvSpPr>
            <p:spPr bwMode="auto">
              <a:xfrm>
                <a:off x="4531432" y="1889704"/>
                <a:ext cx="1033200" cy="234152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 보관함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416" y="1696594"/>
              <a:ext cx="160921" cy="164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961" y="1696001"/>
              <a:ext cx="160384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그룹 105"/>
            <p:cNvGrpSpPr/>
            <p:nvPr/>
          </p:nvGrpSpPr>
          <p:grpSpPr>
            <a:xfrm>
              <a:off x="1443536" y="1670496"/>
              <a:ext cx="1951265" cy="181042"/>
              <a:chOff x="1021515" y="4051397"/>
              <a:chExt cx="1951265" cy="181042"/>
            </a:xfrm>
          </p:grpSpPr>
          <p:sp>
            <p:nvSpPr>
              <p:cNvPr id="107" name="직사각형 106"/>
              <p:cNvSpPr/>
              <p:nvPr/>
            </p:nvSpPr>
            <p:spPr bwMode="auto">
              <a:xfrm>
                <a:off x="1468565" y="4052439"/>
                <a:ext cx="145356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▼</a:t>
                </a:r>
              </a:p>
            </p:txBody>
          </p:sp>
          <p:sp>
            <p:nvSpPr>
              <p:cNvPr id="108" name="직사각형 107"/>
              <p:cNvSpPr/>
              <p:nvPr/>
            </p:nvSpPr>
            <p:spPr bwMode="auto">
              <a:xfrm>
                <a:off x="1021515" y="4052439"/>
                <a:ext cx="448368" cy="180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내용</a:t>
                </a: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 bwMode="auto">
              <a:xfrm>
                <a:off x="1613105" y="4051397"/>
                <a:ext cx="1169405" cy="18104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10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1390" y="4059089"/>
                <a:ext cx="161390" cy="16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37" name="AutoShape 129"/>
          <p:cNvCxnSpPr>
            <a:cxnSpLocks noChangeShapeType="1"/>
            <a:stCxn id="104" idx="2"/>
            <a:endCxn id="40" idx="0"/>
          </p:cNvCxnSpPr>
          <p:nvPr/>
        </p:nvCxnSpPr>
        <p:spPr bwMode="auto">
          <a:xfrm rot="5400000">
            <a:off x="3063268" y="480877"/>
            <a:ext cx="752131" cy="226940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AutoShape 86"/>
          <p:cNvSpPr>
            <a:spLocks noChangeArrowheads="1"/>
          </p:cNvSpPr>
          <p:nvPr/>
        </p:nvSpPr>
        <p:spPr bwMode="auto">
          <a:xfrm>
            <a:off x="624170" y="1991643"/>
            <a:ext cx="3360924" cy="201224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algn="r"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AutoShape 86"/>
          <p:cNvSpPr>
            <a:spLocks noChangeArrowheads="1"/>
          </p:cNvSpPr>
          <p:nvPr/>
        </p:nvSpPr>
        <p:spPr bwMode="auto">
          <a:xfrm>
            <a:off x="624170" y="2192867"/>
            <a:ext cx="3360924" cy="1686183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29"/>
          <p:cNvSpPr txBox="1">
            <a:spLocks noChangeArrowheads="1"/>
          </p:cNvSpPr>
          <p:nvPr/>
        </p:nvSpPr>
        <p:spPr bwMode="auto">
          <a:xfrm>
            <a:off x="764872" y="2574416"/>
            <a:ext cx="3108008" cy="64372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t" anchorCtr="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좋은 내용의 문서 입니다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3326415" y="3228501"/>
            <a:ext cx="57736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25/1000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</a:p>
        </p:txBody>
      </p:sp>
      <p:sp>
        <p:nvSpPr>
          <p:cNvPr id="46" name="Rectangle 85"/>
          <p:cNvSpPr>
            <a:spLocks noChangeArrowheads="1"/>
          </p:cNvSpPr>
          <p:nvPr/>
        </p:nvSpPr>
        <p:spPr bwMode="auto">
          <a:xfrm>
            <a:off x="1918068" y="3601079"/>
            <a:ext cx="398235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kumimoji="0"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보내기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Rectangle 85"/>
          <p:cNvSpPr>
            <a:spLocks noChangeArrowheads="1"/>
          </p:cNvSpPr>
          <p:nvPr/>
        </p:nvSpPr>
        <p:spPr bwMode="auto">
          <a:xfrm>
            <a:off x="2318876" y="3599923"/>
            <a:ext cx="398235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kumimoji="0"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Rectangle 85"/>
          <p:cNvSpPr>
            <a:spLocks noChangeArrowheads="1"/>
          </p:cNvSpPr>
          <p:nvPr/>
        </p:nvSpPr>
        <p:spPr bwMode="auto">
          <a:xfrm>
            <a:off x="3474645" y="2304386"/>
            <a:ext cx="398235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778470" y="2303875"/>
            <a:ext cx="2660863" cy="1683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김수신</a:t>
            </a:r>
            <a:r>
              <a:rPr kumimoji="0" lang="en-US" altLang="ko-KR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kumimoji="0" lang="ko-KR" altLang="en-US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박수신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AutoShape 129"/>
          <p:cNvCxnSpPr>
            <a:cxnSpLocks noChangeShapeType="1"/>
            <a:stCxn id="48" idx="3"/>
            <a:endCxn id="2050" idx="0"/>
          </p:cNvCxnSpPr>
          <p:nvPr/>
        </p:nvCxnSpPr>
        <p:spPr bwMode="auto">
          <a:xfrm>
            <a:off x="3872880" y="2388300"/>
            <a:ext cx="1080121" cy="1635214"/>
          </a:xfrm>
          <a:prstGeom prst="bentConnector2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4023514"/>
            <a:ext cx="4140460" cy="2342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7" name="타원 116"/>
          <p:cNvSpPr/>
          <p:nvPr/>
        </p:nvSpPr>
        <p:spPr>
          <a:xfrm>
            <a:off x="551939" y="191941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2810540" y="395128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62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쪽지관리화면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대화함 목록 화면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요약 내용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최근 쪽지 내용 일부 표시 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클릭 시 전체 대화 내용 표시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대화함 쪽지 내용 보기 참조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대화함 쪽지 내용 보기 참조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대화내역 전체 삭제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대상 대화내역에서 보관함으로 이동된 받은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보낸 쪽지를 제외한 모든 쪽지 삭제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공통화면 참조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답장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쪽지에 대한 답장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답장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공통화면 참조</a:t>
            </a: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45703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대화함 목록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박상진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그룹 11"/>
          <p:cNvGrpSpPr/>
          <p:nvPr/>
        </p:nvGrpSpPr>
        <p:grpSpPr>
          <a:xfrm>
            <a:off x="677525" y="1048945"/>
            <a:ext cx="4138976" cy="453360"/>
            <a:chOff x="1443369" y="1670496"/>
            <a:chExt cx="4138976" cy="453360"/>
          </a:xfrm>
        </p:grpSpPr>
        <p:grpSp>
          <p:nvGrpSpPr>
            <p:cNvPr id="7" name="그룹 10"/>
            <p:cNvGrpSpPr/>
            <p:nvPr/>
          </p:nvGrpSpPr>
          <p:grpSpPr>
            <a:xfrm>
              <a:off x="1443369" y="1881782"/>
              <a:ext cx="4121263" cy="242074"/>
              <a:chOff x="1443369" y="1881782"/>
              <a:chExt cx="4121263" cy="242074"/>
            </a:xfrm>
          </p:grpSpPr>
          <p:sp>
            <p:nvSpPr>
              <p:cNvPr id="80" name="AutoShape 48"/>
              <p:cNvSpPr>
                <a:spLocks noChangeArrowheads="1"/>
              </p:cNvSpPr>
              <p:nvPr/>
            </p:nvSpPr>
            <p:spPr bwMode="auto">
              <a:xfrm>
                <a:off x="1443369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5F5F5"/>
                  </a:gs>
                </a:gsLst>
                <a:lin ang="5400000" scaled="1"/>
              </a:gra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대화함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AutoShape 48"/>
              <p:cNvSpPr>
                <a:spLocks noChangeArrowheads="1"/>
              </p:cNvSpPr>
              <p:nvPr/>
            </p:nvSpPr>
            <p:spPr bwMode="auto">
              <a:xfrm>
                <a:off x="2473347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받은 </a:t>
                </a:r>
                <a:r>
                  <a:rPr lang="ko-KR" altLang="en-US" sz="9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AutoShape 48"/>
              <p:cNvSpPr>
                <a:spLocks noChangeArrowheads="1"/>
              </p:cNvSpPr>
              <p:nvPr/>
            </p:nvSpPr>
            <p:spPr bwMode="auto">
              <a:xfrm>
                <a:off x="3508606" y="1881782"/>
                <a:ext cx="1033056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보낸 </a:t>
                </a:r>
                <a:r>
                  <a:rPr lang="ko-KR" altLang="en-US" sz="9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AutoShape 48"/>
              <p:cNvSpPr>
                <a:spLocks noChangeArrowheads="1"/>
              </p:cNvSpPr>
              <p:nvPr/>
            </p:nvSpPr>
            <p:spPr bwMode="auto">
              <a:xfrm>
                <a:off x="4531432" y="1889704"/>
                <a:ext cx="1033200" cy="234152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 보관함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416" y="1696594"/>
              <a:ext cx="160921" cy="164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961" y="1696001"/>
              <a:ext cx="160384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그룹 105"/>
            <p:cNvGrpSpPr/>
            <p:nvPr/>
          </p:nvGrpSpPr>
          <p:grpSpPr>
            <a:xfrm>
              <a:off x="1443536" y="1670496"/>
              <a:ext cx="1951265" cy="181042"/>
              <a:chOff x="1021515" y="4051397"/>
              <a:chExt cx="1951265" cy="181042"/>
            </a:xfrm>
          </p:grpSpPr>
          <p:sp>
            <p:nvSpPr>
              <p:cNvPr id="107" name="직사각형 106"/>
              <p:cNvSpPr/>
              <p:nvPr/>
            </p:nvSpPr>
            <p:spPr bwMode="auto">
              <a:xfrm>
                <a:off x="1468565" y="4052439"/>
                <a:ext cx="145356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▼</a:t>
                </a:r>
              </a:p>
            </p:txBody>
          </p:sp>
          <p:sp>
            <p:nvSpPr>
              <p:cNvPr id="108" name="직사각형 107"/>
              <p:cNvSpPr/>
              <p:nvPr/>
            </p:nvSpPr>
            <p:spPr bwMode="auto">
              <a:xfrm>
                <a:off x="1021515" y="4052439"/>
                <a:ext cx="448368" cy="180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내용</a:t>
                </a: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 bwMode="auto">
              <a:xfrm>
                <a:off x="1613105" y="4051397"/>
                <a:ext cx="1169405" cy="18104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10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1390" y="4059089"/>
                <a:ext cx="161390" cy="16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37" name="AutoShape 129"/>
          <p:cNvCxnSpPr>
            <a:cxnSpLocks noChangeShapeType="1"/>
            <a:stCxn id="80" idx="2"/>
            <a:endCxn id="35" idx="0"/>
          </p:cNvCxnSpPr>
          <p:nvPr/>
        </p:nvCxnSpPr>
        <p:spPr bwMode="auto">
          <a:xfrm rot="16200000" flipH="1">
            <a:off x="1754255" y="942173"/>
            <a:ext cx="1161611" cy="228187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7" name="타원 116"/>
          <p:cNvSpPr/>
          <p:nvPr/>
        </p:nvSpPr>
        <p:spPr>
          <a:xfrm>
            <a:off x="2162690" y="297895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AutoShape 86"/>
          <p:cNvSpPr>
            <a:spLocks noChangeArrowheads="1"/>
          </p:cNvSpPr>
          <p:nvPr/>
        </p:nvSpPr>
        <p:spPr bwMode="auto">
          <a:xfrm>
            <a:off x="1458931" y="2663915"/>
            <a:ext cx="4034129" cy="3420380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H="1">
            <a:off x="1458931" y="3429000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73" y="2814318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1836761" y="3264368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113961" y="2807373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2289418" y="3035859"/>
            <a:ext cx="241468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2072680" y="2798930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김발신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최수신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 flipH="1">
            <a:off x="1461660" y="4138163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02" y="3523481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직선 화살표 연결선 67"/>
          <p:cNvCxnSpPr/>
          <p:nvPr/>
        </p:nvCxnSpPr>
        <p:spPr>
          <a:xfrm>
            <a:off x="1839490" y="3973531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 bwMode="auto">
          <a:xfrm>
            <a:off x="4113961" y="3516536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2292147" y="3745022"/>
            <a:ext cx="241468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 bwMode="auto">
          <a:xfrm>
            <a:off x="2075409" y="3508093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김발신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최수신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519015" y="2663915"/>
            <a:ext cx="240158" cy="3420380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532686" y="5894770"/>
            <a:ext cx="21281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74" name="직사각형 73"/>
          <p:cNvSpPr/>
          <p:nvPr/>
        </p:nvSpPr>
        <p:spPr bwMode="auto">
          <a:xfrm flipV="1">
            <a:off x="5530551" y="2673918"/>
            <a:ext cx="217087" cy="185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3421790" y="457317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6" name="타원 75"/>
          <p:cNvSpPr>
            <a:spLocks/>
          </p:cNvSpPr>
          <p:nvPr/>
        </p:nvSpPr>
        <p:spPr>
          <a:xfrm>
            <a:off x="3428070" y="4751529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>
            <a:spLocks/>
          </p:cNvSpPr>
          <p:nvPr/>
        </p:nvSpPr>
        <p:spPr>
          <a:xfrm>
            <a:off x="3428070" y="493217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139202" y="259216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5338534" y="259216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Rectangle 260"/>
          <p:cNvSpPr>
            <a:spLocks noChangeArrowheads="1"/>
          </p:cNvSpPr>
          <p:nvPr/>
        </p:nvSpPr>
        <p:spPr bwMode="auto">
          <a:xfrm>
            <a:off x="2244692" y="3049910"/>
            <a:ext cx="2162162" cy="14747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52"/>
          <p:cNvGrpSpPr/>
          <p:nvPr/>
        </p:nvGrpSpPr>
        <p:grpSpPr>
          <a:xfrm>
            <a:off x="5149241" y="2789405"/>
            <a:ext cx="337023" cy="165600"/>
            <a:chOff x="-1519225" y="3639272"/>
            <a:chExt cx="337023" cy="165600"/>
          </a:xfrm>
        </p:grpSpPr>
        <p:pic>
          <p:nvPicPr>
            <p:cNvPr id="54" name="Picture 3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4202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4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9225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그룹 56"/>
          <p:cNvGrpSpPr/>
          <p:nvPr/>
        </p:nvGrpSpPr>
        <p:grpSpPr>
          <a:xfrm>
            <a:off x="5149241" y="3495697"/>
            <a:ext cx="337023" cy="165600"/>
            <a:chOff x="-1519225" y="3639272"/>
            <a:chExt cx="337023" cy="165600"/>
          </a:xfrm>
        </p:grpSpPr>
        <p:pic>
          <p:nvPicPr>
            <p:cNvPr id="58" name="Picture 3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4202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4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9225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510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쪽지관리화면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대화함 쪽지 내용 보기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요약 내용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클릭 시 전체 대화 내용 표시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(2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번 참조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클릭 시 전체 대화 내용 펼침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닫힘 기능 제공</a:t>
            </a:r>
            <a: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대화 내용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본인이 보낸 쪽지는 우측에 표시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타인이 보낸 쪽지는 좌측에 표시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삭제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해당 쪽지 삭제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공통화면 참조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68172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대화함 쪽지 내용 보기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박상진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그룹 11"/>
          <p:cNvGrpSpPr/>
          <p:nvPr/>
        </p:nvGrpSpPr>
        <p:grpSpPr>
          <a:xfrm>
            <a:off x="677525" y="1048945"/>
            <a:ext cx="4138976" cy="453360"/>
            <a:chOff x="1443369" y="1670496"/>
            <a:chExt cx="4138976" cy="453360"/>
          </a:xfrm>
        </p:grpSpPr>
        <p:grpSp>
          <p:nvGrpSpPr>
            <p:cNvPr id="9" name="그룹 10"/>
            <p:cNvGrpSpPr/>
            <p:nvPr/>
          </p:nvGrpSpPr>
          <p:grpSpPr>
            <a:xfrm>
              <a:off x="1443369" y="1881782"/>
              <a:ext cx="4121263" cy="242074"/>
              <a:chOff x="1443369" y="1881782"/>
              <a:chExt cx="4121263" cy="242074"/>
            </a:xfrm>
          </p:grpSpPr>
          <p:sp>
            <p:nvSpPr>
              <p:cNvPr id="80" name="AutoShape 48"/>
              <p:cNvSpPr>
                <a:spLocks noChangeArrowheads="1"/>
              </p:cNvSpPr>
              <p:nvPr/>
            </p:nvSpPr>
            <p:spPr bwMode="auto">
              <a:xfrm>
                <a:off x="1443369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5F5F5"/>
                  </a:gs>
                </a:gsLst>
                <a:lin ang="5400000" scaled="1"/>
              </a:gra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대화함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AutoShape 48"/>
              <p:cNvSpPr>
                <a:spLocks noChangeArrowheads="1"/>
              </p:cNvSpPr>
              <p:nvPr/>
            </p:nvSpPr>
            <p:spPr bwMode="auto">
              <a:xfrm>
                <a:off x="2473347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받은 </a:t>
                </a:r>
                <a:r>
                  <a:rPr lang="ko-KR" altLang="en-US" sz="9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AutoShape 48"/>
              <p:cNvSpPr>
                <a:spLocks noChangeArrowheads="1"/>
              </p:cNvSpPr>
              <p:nvPr/>
            </p:nvSpPr>
            <p:spPr bwMode="auto">
              <a:xfrm>
                <a:off x="3508606" y="1881782"/>
                <a:ext cx="1033056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보낸 </a:t>
                </a:r>
                <a:r>
                  <a:rPr lang="ko-KR" altLang="en-US" sz="9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AutoShape 48"/>
              <p:cNvSpPr>
                <a:spLocks noChangeArrowheads="1"/>
              </p:cNvSpPr>
              <p:nvPr/>
            </p:nvSpPr>
            <p:spPr bwMode="auto">
              <a:xfrm>
                <a:off x="4531432" y="1889704"/>
                <a:ext cx="1033200" cy="234152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 보관함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416" y="1696594"/>
              <a:ext cx="160921" cy="164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961" y="1696001"/>
              <a:ext cx="160384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그룹 105"/>
            <p:cNvGrpSpPr/>
            <p:nvPr/>
          </p:nvGrpSpPr>
          <p:grpSpPr>
            <a:xfrm>
              <a:off x="1443536" y="1670496"/>
              <a:ext cx="1951265" cy="181042"/>
              <a:chOff x="1021515" y="4051397"/>
              <a:chExt cx="1951265" cy="181042"/>
            </a:xfrm>
          </p:grpSpPr>
          <p:sp>
            <p:nvSpPr>
              <p:cNvPr id="107" name="직사각형 106"/>
              <p:cNvSpPr/>
              <p:nvPr/>
            </p:nvSpPr>
            <p:spPr bwMode="auto">
              <a:xfrm>
                <a:off x="1468565" y="4052439"/>
                <a:ext cx="145356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▼</a:t>
                </a:r>
              </a:p>
            </p:txBody>
          </p:sp>
          <p:sp>
            <p:nvSpPr>
              <p:cNvPr id="108" name="직사각형 107"/>
              <p:cNvSpPr/>
              <p:nvPr/>
            </p:nvSpPr>
            <p:spPr bwMode="auto">
              <a:xfrm>
                <a:off x="1021515" y="4052439"/>
                <a:ext cx="448368" cy="180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내용</a:t>
                </a: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 bwMode="auto">
              <a:xfrm>
                <a:off x="1613105" y="4051397"/>
                <a:ext cx="1169405" cy="18104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10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1390" y="4059089"/>
                <a:ext cx="161390" cy="16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37" name="AutoShape 129"/>
          <p:cNvCxnSpPr>
            <a:cxnSpLocks noChangeShapeType="1"/>
            <a:stCxn id="80" idx="2"/>
            <a:endCxn id="35" idx="0"/>
          </p:cNvCxnSpPr>
          <p:nvPr/>
        </p:nvCxnSpPr>
        <p:spPr bwMode="auto">
          <a:xfrm rot="16200000" flipH="1">
            <a:off x="1934275" y="762153"/>
            <a:ext cx="801571" cy="228187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7" name="타원 116"/>
          <p:cNvSpPr/>
          <p:nvPr/>
        </p:nvSpPr>
        <p:spPr>
          <a:xfrm>
            <a:off x="2162690" y="261891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AutoShape 86"/>
          <p:cNvSpPr>
            <a:spLocks noChangeArrowheads="1"/>
          </p:cNvSpPr>
          <p:nvPr/>
        </p:nvSpPr>
        <p:spPr bwMode="auto">
          <a:xfrm>
            <a:off x="1458931" y="2303875"/>
            <a:ext cx="4034129" cy="3860710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H="1">
            <a:off x="1458931" y="3068960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73" y="2454278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1836761" y="2904328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123486" y="2447333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2289418" y="2675819"/>
            <a:ext cx="241468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박받음이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받은 쪽지 내용은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2072680" y="2438890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김발신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최수신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 flipH="1">
            <a:off x="1461660" y="5633588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02" y="5018906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직선 화살표 연결선 67"/>
          <p:cNvCxnSpPr/>
          <p:nvPr/>
        </p:nvCxnSpPr>
        <p:spPr>
          <a:xfrm>
            <a:off x="1839490" y="5468956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 bwMode="auto">
          <a:xfrm>
            <a:off x="4113961" y="5011961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2292147" y="5240447"/>
            <a:ext cx="241468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 bwMode="auto">
          <a:xfrm>
            <a:off x="2075409" y="5003518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김발신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최수신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519015" y="2303875"/>
            <a:ext cx="240158" cy="3860710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532686" y="5977875"/>
            <a:ext cx="21281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74" name="직사각형 73"/>
          <p:cNvSpPr/>
          <p:nvPr/>
        </p:nvSpPr>
        <p:spPr bwMode="auto">
          <a:xfrm flipV="1">
            <a:off x="5530551" y="2313878"/>
            <a:ext cx="217087" cy="185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3421790" y="569139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6" name="타원 75"/>
          <p:cNvSpPr>
            <a:spLocks/>
          </p:cNvSpPr>
          <p:nvPr/>
        </p:nvSpPr>
        <p:spPr>
          <a:xfrm>
            <a:off x="3428070" y="5850699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>
            <a:spLocks/>
          </p:cNvSpPr>
          <p:nvPr/>
        </p:nvSpPr>
        <p:spPr>
          <a:xfrm>
            <a:off x="3428070" y="601229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2" name="Rectangle 260"/>
          <p:cNvSpPr>
            <a:spLocks noChangeArrowheads="1"/>
          </p:cNvSpPr>
          <p:nvPr/>
        </p:nvSpPr>
        <p:spPr bwMode="auto">
          <a:xfrm>
            <a:off x="2244692" y="2694686"/>
            <a:ext cx="2162162" cy="14747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/>
          <p:cNvCxnSpPr>
            <a:endCxn id="82" idx="0"/>
          </p:cNvCxnSpPr>
          <p:nvPr/>
        </p:nvCxnSpPr>
        <p:spPr>
          <a:xfrm>
            <a:off x="3325773" y="2842159"/>
            <a:ext cx="151587" cy="250508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TextBox 54"/>
          <p:cNvSpPr txBox="1"/>
          <p:nvPr/>
        </p:nvSpPr>
        <p:spPr bwMode="auto">
          <a:xfrm>
            <a:off x="4007895" y="3113965"/>
            <a:ext cx="12795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3009821" y="3268030"/>
            <a:ext cx="241468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박받음이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받은 쪽지 내용은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쪽지를 잘 주고 받아야 업무가 효율적으로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….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1487615" y="3759537"/>
            <a:ext cx="12795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김발신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2015.01.31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 bwMode="auto">
          <a:xfrm>
            <a:off x="1487615" y="3913602"/>
            <a:ext cx="241468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최수신님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께서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확인하신 받은 쪽지 내용은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쪽지를 잘 주고 받아야 업무가 효율적으로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….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1461660" y="4952265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 bwMode="auto">
          <a:xfrm>
            <a:off x="4007895" y="4344602"/>
            <a:ext cx="12795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2015.01.27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 bwMode="auto">
          <a:xfrm>
            <a:off x="3017785" y="4498667"/>
            <a:ext cx="241468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박받음이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받은 쪽지 내용은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쪽지를 잘 주고 받아야 업무가 효율적으로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….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Rectangle 260"/>
          <p:cNvSpPr>
            <a:spLocks noChangeArrowheads="1"/>
          </p:cNvSpPr>
          <p:nvPr/>
        </p:nvSpPr>
        <p:spPr bwMode="auto">
          <a:xfrm>
            <a:off x="1458931" y="3092667"/>
            <a:ext cx="4036858" cy="18767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09821" y="3252464"/>
            <a:ext cx="2412653" cy="431064"/>
          </a:xfrm>
          <a:prstGeom prst="roundRect">
            <a:avLst/>
          </a:prstGeom>
          <a:solidFill>
            <a:srgbClr val="FFC000">
              <a:alpha val="15000"/>
            </a:srgbClr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009821" y="4490884"/>
            <a:ext cx="2412653" cy="431064"/>
          </a:xfrm>
          <a:prstGeom prst="roundRect">
            <a:avLst/>
          </a:prstGeom>
          <a:solidFill>
            <a:srgbClr val="FFC000">
              <a:alpha val="15000"/>
            </a:srgbClr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487615" y="3921863"/>
            <a:ext cx="2412653" cy="431064"/>
          </a:xfrm>
          <a:prstGeom prst="roundRect">
            <a:avLst/>
          </a:prstGeom>
          <a:solidFill>
            <a:srgbClr val="3399FF">
              <a:alpha val="15000"/>
            </a:srgbClr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366692" y="297861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84"/>
          <p:cNvGrpSpPr/>
          <p:nvPr/>
        </p:nvGrpSpPr>
        <p:grpSpPr>
          <a:xfrm>
            <a:off x="5149241" y="2408305"/>
            <a:ext cx="337023" cy="165600"/>
            <a:chOff x="-1519225" y="3639272"/>
            <a:chExt cx="337023" cy="165600"/>
          </a:xfrm>
        </p:grpSpPr>
        <p:pic>
          <p:nvPicPr>
            <p:cNvPr id="86" name="Picture 3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4202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4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9225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그룹 87"/>
          <p:cNvGrpSpPr/>
          <p:nvPr/>
        </p:nvGrpSpPr>
        <p:grpSpPr>
          <a:xfrm>
            <a:off x="5149241" y="5010140"/>
            <a:ext cx="337023" cy="165600"/>
            <a:chOff x="-1519225" y="3639272"/>
            <a:chExt cx="337023" cy="165600"/>
          </a:xfrm>
        </p:grpSpPr>
        <p:pic>
          <p:nvPicPr>
            <p:cNvPr id="89" name="Picture 3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4202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4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9225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3" name="Picture 4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74" y="3123490"/>
            <a:ext cx="108000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4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14" y="3774786"/>
            <a:ext cx="108000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4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427" y="4362452"/>
            <a:ext cx="108000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타원 95"/>
          <p:cNvSpPr/>
          <p:nvPr/>
        </p:nvSpPr>
        <p:spPr>
          <a:xfrm>
            <a:off x="5224012" y="3036037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46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쪽지관리화면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받은 </a:t>
            </a:r>
            <a:r>
              <a:rPr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쪽지함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목록 화면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요약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일부 표시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클릭 시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표시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공통화면 참조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클릭 시 전체 내용 펼침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닫힘 기능 제공</a:t>
            </a: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받은 쪽지 내역 삭제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공통화면 참조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보관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받은 쪽지 내역 쪽지 보관함으로 이동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보관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공통화면 참조</a:t>
            </a: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답장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받은 쪽지에 대한 답장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답장 </a:t>
            </a:r>
            <a:r>
              <a:rPr lang="ko-KR" altLang="en-US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공통화면 </a:t>
            </a:r>
            <a:r>
              <a:rPr lang="ko-KR" altLang="en-US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참조</a:t>
            </a:r>
            <a: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8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80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5.Virtual Scrolling</a:t>
            </a:r>
            <a:endParaRPr lang="en-US" altLang="ko-KR" sz="8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79445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받은 </a:t>
                      </a: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쪽지함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목록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박상진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그룹 11"/>
          <p:cNvGrpSpPr/>
          <p:nvPr/>
        </p:nvGrpSpPr>
        <p:grpSpPr>
          <a:xfrm>
            <a:off x="677525" y="1048945"/>
            <a:ext cx="4138976" cy="453360"/>
            <a:chOff x="1443369" y="1670496"/>
            <a:chExt cx="4138976" cy="453360"/>
          </a:xfrm>
        </p:grpSpPr>
        <p:grpSp>
          <p:nvGrpSpPr>
            <p:cNvPr id="7" name="그룹 10"/>
            <p:cNvGrpSpPr/>
            <p:nvPr/>
          </p:nvGrpSpPr>
          <p:grpSpPr>
            <a:xfrm>
              <a:off x="1443369" y="1881782"/>
              <a:ext cx="4121263" cy="242074"/>
              <a:chOff x="1443369" y="1881782"/>
              <a:chExt cx="4121263" cy="242074"/>
            </a:xfrm>
          </p:grpSpPr>
          <p:sp>
            <p:nvSpPr>
              <p:cNvPr id="80" name="AutoShape 48"/>
              <p:cNvSpPr>
                <a:spLocks noChangeArrowheads="1"/>
              </p:cNvSpPr>
              <p:nvPr/>
            </p:nvSpPr>
            <p:spPr bwMode="auto">
              <a:xfrm>
                <a:off x="1443369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대화함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AutoShape 48"/>
              <p:cNvSpPr>
                <a:spLocks noChangeArrowheads="1"/>
              </p:cNvSpPr>
              <p:nvPr/>
            </p:nvSpPr>
            <p:spPr bwMode="auto">
              <a:xfrm>
                <a:off x="2473347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5F5F5"/>
                  </a:gs>
                </a:gsLst>
                <a:lin ang="5400000" scaled="1"/>
              </a:gra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받은 </a:t>
                </a:r>
                <a:r>
                  <a:rPr lang="ko-KR" altLang="en-US" sz="9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AutoShape 48"/>
              <p:cNvSpPr>
                <a:spLocks noChangeArrowheads="1"/>
              </p:cNvSpPr>
              <p:nvPr/>
            </p:nvSpPr>
            <p:spPr bwMode="auto">
              <a:xfrm>
                <a:off x="3508606" y="1881782"/>
                <a:ext cx="1033056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보낸 </a:t>
                </a:r>
                <a:r>
                  <a:rPr lang="ko-KR" altLang="en-US" sz="9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AutoShape 48"/>
              <p:cNvSpPr>
                <a:spLocks noChangeArrowheads="1"/>
              </p:cNvSpPr>
              <p:nvPr/>
            </p:nvSpPr>
            <p:spPr bwMode="auto">
              <a:xfrm>
                <a:off x="4531432" y="1889704"/>
                <a:ext cx="1033200" cy="234152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 보관함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416" y="1696594"/>
              <a:ext cx="160921" cy="164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961" y="1696001"/>
              <a:ext cx="160384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그룹 105"/>
            <p:cNvGrpSpPr/>
            <p:nvPr/>
          </p:nvGrpSpPr>
          <p:grpSpPr>
            <a:xfrm>
              <a:off x="1443536" y="1670496"/>
              <a:ext cx="1951265" cy="181042"/>
              <a:chOff x="1021515" y="4051397"/>
              <a:chExt cx="1951265" cy="181042"/>
            </a:xfrm>
          </p:grpSpPr>
          <p:sp>
            <p:nvSpPr>
              <p:cNvPr id="107" name="직사각형 106"/>
              <p:cNvSpPr/>
              <p:nvPr/>
            </p:nvSpPr>
            <p:spPr bwMode="auto">
              <a:xfrm>
                <a:off x="1468565" y="4052439"/>
                <a:ext cx="145356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▼</a:t>
                </a:r>
              </a:p>
            </p:txBody>
          </p:sp>
          <p:sp>
            <p:nvSpPr>
              <p:cNvPr id="108" name="직사각형 107"/>
              <p:cNvSpPr/>
              <p:nvPr/>
            </p:nvSpPr>
            <p:spPr bwMode="auto">
              <a:xfrm>
                <a:off x="1021515" y="4052439"/>
                <a:ext cx="448368" cy="180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내용</a:t>
                </a: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 bwMode="auto">
              <a:xfrm>
                <a:off x="1613105" y="4051397"/>
                <a:ext cx="1169405" cy="18104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10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1390" y="4059089"/>
                <a:ext cx="161390" cy="16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37" name="AutoShape 129"/>
          <p:cNvCxnSpPr>
            <a:cxnSpLocks noChangeShapeType="1"/>
            <a:stCxn id="101" idx="2"/>
            <a:endCxn id="35" idx="0"/>
          </p:cNvCxnSpPr>
          <p:nvPr/>
        </p:nvCxnSpPr>
        <p:spPr bwMode="auto">
          <a:xfrm rot="16200000" flipH="1">
            <a:off x="2269244" y="1457162"/>
            <a:ext cx="1161611" cy="125189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AutoShape 86"/>
          <p:cNvSpPr>
            <a:spLocks noChangeArrowheads="1"/>
          </p:cNvSpPr>
          <p:nvPr/>
        </p:nvSpPr>
        <p:spPr bwMode="auto">
          <a:xfrm>
            <a:off x="1458931" y="2663915"/>
            <a:ext cx="4034129" cy="3420380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948472" y="2764842"/>
            <a:ext cx="525538" cy="165600"/>
            <a:chOff x="-2582763" y="3158970"/>
            <a:chExt cx="525538" cy="165600"/>
          </a:xfrm>
        </p:grpSpPr>
        <p:pic>
          <p:nvPicPr>
            <p:cNvPr id="3074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00046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9225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82763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" name="직선 연결선 50"/>
          <p:cNvCxnSpPr/>
          <p:nvPr/>
        </p:nvCxnSpPr>
        <p:spPr>
          <a:xfrm flipH="1">
            <a:off x="1458931" y="3429000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73" y="2814318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1836761" y="3264368"/>
            <a:ext cx="340303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3902087" y="2807373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2289418" y="2976134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날씨가 좋아요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2072680" y="2798930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최보냄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61"/>
          <p:cNvGrpSpPr/>
          <p:nvPr/>
        </p:nvGrpSpPr>
        <p:grpSpPr>
          <a:xfrm>
            <a:off x="4951201" y="3474005"/>
            <a:ext cx="525538" cy="165600"/>
            <a:chOff x="-2582763" y="3158970"/>
            <a:chExt cx="525538" cy="165600"/>
          </a:xfrm>
        </p:grpSpPr>
        <p:pic>
          <p:nvPicPr>
            <p:cNvPr id="63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00046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3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9225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4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82763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6" name="직선 연결선 65"/>
          <p:cNvCxnSpPr/>
          <p:nvPr/>
        </p:nvCxnSpPr>
        <p:spPr>
          <a:xfrm flipH="1">
            <a:off x="1461660" y="4138163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02" y="3523481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직선 화살표 연결선 67"/>
          <p:cNvCxnSpPr/>
          <p:nvPr/>
        </p:nvCxnSpPr>
        <p:spPr>
          <a:xfrm>
            <a:off x="1839490" y="3973531"/>
            <a:ext cx="340303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 bwMode="auto">
          <a:xfrm>
            <a:off x="3904816" y="3516536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18:00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2292147" y="3685297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날씨가 좋아요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 bwMode="auto">
          <a:xfrm>
            <a:off x="2075409" y="3508093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정보냄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519015" y="2663915"/>
            <a:ext cx="240158" cy="3420380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532686" y="5894770"/>
            <a:ext cx="21281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74" name="직사각형 73"/>
          <p:cNvSpPr/>
          <p:nvPr/>
        </p:nvSpPr>
        <p:spPr bwMode="auto">
          <a:xfrm flipV="1">
            <a:off x="5530551" y="2673918"/>
            <a:ext cx="217087" cy="185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3421790" y="457317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6" name="타원 75"/>
          <p:cNvSpPr>
            <a:spLocks/>
          </p:cNvSpPr>
          <p:nvPr/>
        </p:nvSpPr>
        <p:spPr>
          <a:xfrm>
            <a:off x="3428070" y="4751529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>
            <a:spLocks/>
          </p:cNvSpPr>
          <p:nvPr/>
        </p:nvSpPr>
        <p:spPr>
          <a:xfrm>
            <a:off x="3428070" y="493217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139202" y="259216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5338534" y="259216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932322" y="259168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Rectangle 260"/>
          <p:cNvSpPr>
            <a:spLocks noChangeArrowheads="1"/>
          </p:cNvSpPr>
          <p:nvPr/>
        </p:nvSpPr>
        <p:spPr bwMode="auto">
          <a:xfrm>
            <a:off x="2263742" y="2982922"/>
            <a:ext cx="2310290" cy="2702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177064" y="290101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583070" y="531921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20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쪽지관리화면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900" b="1" dirty="0">
                <a:latin typeface="맑은 고딕" pitchFamily="50" charset="-127"/>
                <a:ea typeface="맑은 고딕" pitchFamily="50" charset="-127"/>
              </a:rPr>
              <a:t>낸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err="1" smtClean="0">
                <a:latin typeface="맑은 고딕" pitchFamily="50" charset="-127"/>
                <a:ea typeface="맑은 고딕" pitchFamily="50" charset="-127"/>
              </a:rPr>
              <a:t>쪽지함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목록 화면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요약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일부 표시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클릭 시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표시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공통화면 참조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클릭 시 전체 내용 펼침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닫힘 기능 제공</a:t>
            </a: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받은 쪽지 내역 삭제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공통화면 참조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보관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받은 쪽지 내역 쪽지 보관함으로 이동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보관 공통화면 참조</a:t>
            </a: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전달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받은 쪽지에 대한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전달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답장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전달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공통화면 참조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92954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보낸 </a:t>
                      </a: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쪽지함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목록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박상진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그룹 11"/>
          <p:cNvGrpSpPr/>
          <p:nvPr/>
        </p:nvGrpSpPr>
        <p:grpSpPr>
          <a:xfrm>
            <a:off x="677525" y="1048945"/>
            <a:ext cx="4138976" cy="453360"/>
            <a:chOff x="1443369" y="1670496"/>
            <a:chExt cx="4138976" cy="453360"/>
          </a:xfrm>
        </p:grpSpPr>
        <p:grpSp>
          <p:nvGrpSpPr>
            <p:cNvPr id="7" name="그룹 10"/>
            <p:cNvGrpSpPr/>
            <p:nvPr/>
          </p:nvGrpSpPr>
          <p:grpSpPr>
            <a:xfrm>
              <a:off x="1443369" y="1881782"/>
              <a:ext cx="4121263" cy="242074"/>
              <a:chOff x="1443369" y="1881782"/>
              <a:chExt cx="4121263" cy="242074"/>
            </a:xfrm>
          </p:grpSpPr>
          <p:sp>
            <p:nvSpPr>
              <p:cNvPr id="80" name="AutoShape 48"/>
              <p:cNvSpPr>
                <a:spLocks noChangeArrowheads="1"/>
              </p:cNvSpPr>
              <p:nvPr/>
            </p:nvSpPr>
            <p:spPr bwMode="auto">
              <a:xfrm>
                <a:off x="1443369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대화함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AutoShape 48"/>
              <p:cNvSpPr>
                <a:spLocks noChangeArrowheads="1"/>
              </p:cNvSpPr>
              <p:nvPr/>
            </p:nvSpPr>
            <p:spPr bwMode="auto">
              <a:xfrm>
                <a:off x="2473347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받은 </a:t>
                </a:r>
                <a:r>
                  <a:rPr lang="ko-KR" altLang="en-US" sz="9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AutoShape 48"/>
              <p:cNvSpPr>
                <a:spLocks noChangeArrowheads="1"/>
              </p:cNvSpPr>
              <p:nvPr/>
            </p:nvSpPr>
            <p:spPr bwMode="auto">
              <a:xfrm>
                <a:off x="3508606" y="1881782"/>
                <a:ext cx="1033056" cy="242073"/>
              </a:xfrm>
              <a:prstGeom prst="roundRect">
                <a:avLst>
                  <a:gd name="adj" fmla="val 4444"/>
                </a:avLst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5F5F5"/>
                  </a:gs>
                </a:gsLst>
                <a:lin ang="5400000" scaled="1"/>
              </a:gra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보낸 </a:t>
                </a:r>
                <a:r>
                  <a:rPr lang="ko-KR" altLang="en-US" sz="9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AutoShape 48"/>
              <p:cNvSpPr>
                <a:spLocks noChangeArrowheads="1"/>
              </p:cNvSpPr>
              <p:nvPr/>
            </p:nvSpPr>
            <p:spPr bwMode="auto">
              <a:xfrm>
                <a:off x="4531432" y="1889704"/>
                <a:ext cx="1033200" cy="234152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 보관함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416" y="1696594"/>
              <a:ext cx="160921" cy="164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961" y="1696001"/>
              <a:ext cx="160384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그룹 105"/>
            <p:cNvGrpSpPr/>
            <p:nvPr/>
          </p:nvGrpSpPr>
          <p:grpSpPr>
            <a:xfrm>
              <a:off x="1443536" y="1670496"/>
              <a:ext cx="1951265" cy="181042"/>
              <a:chOff x="1021515" y="4051397"/>
              <a:chExt cx="1951265" cy="181042"/>
            </a:xfrm>
          </p:grpSpPr>
          <p:sp>
            <p:nvSpPr>
              <p:cNvPr id="107" name="직사각형 106"/>
              <p:cNvSpPr/>
              <p:nvPr/>
            </p:nvSpPr>
            <p:spPr bwMode="auto">
              <a:xfrm>
                <a:off x="1468565" y="4052439"/>
                <a:ext cx="145356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▼</a:t>
                </a:r>
              </a:p>
            </p:txBody>
          </p:sp>
          <p:sp>
            <p:nvSpPr>
              <p:cNvPr id="108" name="직사각형 107"/>
              <p:cNvSpPr/>
              <p:nvPr/>
            </p:nvSpPr>
            <p:spPr bwMode="auto">
              <a:xfrm>
                <a:off x="1021515" y="4052439"/>
                <a:ext cx="448368" cy="180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내용</a:t>
                </a: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 bwMode="auto">
              <a:xfrm>
                <a:off x="1613105" y="4051397"/>
                <a:ext cx="1169405" cy="18104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10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1390" y="4059089"/>
                <a:ext cx="161390" cy="16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37" name="AutoShape 129"/>
          <p:cNvCxnSpPr>
            <a:cxnSpLocks noChangeShapeType="1"/>
            <a:stCxn id="102" idx="2"/>
            <a:endCxn id="35" idx="0"/>
          </p:cNvCxnSpPr>
          <p:nvPr/>
        </p:nvCxnSpPr>
        <p:spPr bwMode="auto">
          <a:xfrm rot="16200000" flipH="1">
            <a:off x="2786838" y="1974756"/>
            <a:ext cx="1161611" cy="21670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AutoShape 86"/>
          <p:cNvSpPr>
            <a:spLocks noChangeArrowheads="1"/>
          </p:cNvSpPr>
          <p:nvPr/>
        </p:nvSpPr>
        <p:spPr bwMode="auto">
          <a:xfrm>
            <a:off x="1458931" y="2663915"/>
            <a:ext cx="4034129" cy="3420380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948472" y="2764842"/>
            <a:ext cx="525538" cy="165600"/>
            <a:chOff x="-2582763" y="3158970"/>
            <a:chExt cx="525538" cy="165600"/>
          </a:xfrm>
        </p:grpSpPr>
        <p:pic>
          <p:nvPicPr>
            <p:cNvPr id="3074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00046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9225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82763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" name="직선 연결선 50"/>
          <p:cNvCxnSpPr/>
          <p:nvPr/>
        </p:nvCxnSpPr>
        <p:spPr>
          <a:xfrm flipH="1">
            <a:off x="1458931" y="3429000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73" y="2814318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1836761" y="3264368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3902087" y="2807373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2289418" y="2976134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날씨가 좋아요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2072680" y="2798930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최보냄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61"/>
          <p:cNvGrpSpPr/>
          <p:nvPr/>
        </p:nvGrpSpPr>
        <p:grpSpPr>
          <a:xfrm>
            <a:off x="4951201" y="3474005"/>
            <a:ext cx="525538" cy="165600"/>
            <a:chOff x="-2582763" y="3158970"/>
            <a:chExt cx="525538" cy="165600"/>
          </a:xfrm>
        </p:grpSpPr>
        <p:pic>
          <p:nvPicPr>
            <p:cNvPr id="63" name="Picture 2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00046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3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9225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4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82763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6" name="직선 연결선 65"/>
          <p:cNvCxnSpPr/>
          <p:nvPr/>
        </p:nvCxnSpPr>
        <p:spPr>
          <a:xfrm flipH="1">
            <a:off x="1461660" y="4138163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02" y="3523481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직선 화살표 연결선 67"/>
          <p:cNvCxnSpPr/>
          <p:nvPr/>
        </p:nvCxnSpPr>
        <p:spPr>
          <a:xfrm>
            <a:off x="1839490" y="3973531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 bwMode="auto">
          <a:xfrm>
            <a:off x="3904816" y="3516536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18:00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2292147" y="3685297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날씨가 좋아요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 bwMode="auto">
          <a:xfrm>
            <a:off x="2075409" y="3508093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정보냄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519015" y="2663915"/>
            <a:ext cx="240158" cy="3420380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532686" y="5894770"/>
            <a:ext cx="21281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74" name="직사각형 73"/>
          <p:cNvSpPr/>
          <p:nvPr/>
        </p:nvSpPr>
        <p:spPr bwMode="auto">
          <a:xfrm flipV="1">
            <a:off x="5530551" y="2673918"/>
            <a:ext cx="217087" cy="185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3421790" y="457317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6" name="타원 75"/>
          <p:cNvSpPr>
            <a:spLocks/>
          </p:cNvSpPr>
          <p:nvPr/>
        </p:nvSpPr>
        <p:spPr>
          <a:xfrm>
            <a:off x="3428070" y="4751529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>
            <a:spLocks/>
          </p:cNvSpPr>
          <p:nvPr/>
        </p:nvSpPr>
        <p:spPr>
          <a:xfrm>
            <a:off x="3428070" y="493217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139202" y="259216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5338534" y="259216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932322" y="2591682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Rectangle 260"/>
          <p:cNvSpPr>
            <a:spLocks noChangeArrowheads="1"/>
          </p:cNvSpPr>
          <p:nvPr/>
        </p:nvSpPr>
        <p:spPr bwMode="auto">
          <a:xfrm>
            <a:off x="2263742" y="2982922"/>
            <a:ext cx="2310290" cy="2702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177064" y="290101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90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쪽지관리화면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쪽지 보관함 목록 화면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요약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일부 표시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클릭 시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표시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공통화면 참조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클릭 시 전체 내용 펼침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닫힘 기능 제공</a:t>
            </a: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받은 쪽지 내역 삭제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공통화면 참조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답장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받은 쪽지에 대한 답장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답장 공통화면 참조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786484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 보관함 목록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박상진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그룹 11"/>
          <p:cNvGrpSpPr/>
          <p:nvPr/>
        </p:nvGrpSpPr>
        <p:grpSpPr>
          <a:xfrm>
            <a:off x="677525" y="1048945"/>
            <a:ext cx="4138976" cy="453360"/>
            <a:chOff x="1443369" y="1670496"/>
            <a:chExt cx="4138976" cy="453360"/>
          </a:xfrm>
        </p:grpSpPr>
        <p:grpSp>
          <p:nvGrpSpPr>
            <p:cNvPr id="7" name="그룹 10"/>
            <p:cNvGrpSpPr/>
            <p:nvPr/>
          </p:nvGrpSpPr>
          <p:grpSpPr>
            <a:xfrm>
              <a:off x="1443369" y="1881782"/>
              <a:ext cx="4121263" cy="242074"/>
              <a:chOff x="1443369" y="1881782"/>
              <a:chExt cx="4121263" cy="242074"/>
            </a:xfrm>
          </p:grpSpPr>
          <p:sp>
            <p:nvSpPr>
              <p:cNvPr id="80" name="AutoShape 48"/>
              <p:cNvSpPr>
                <a:spLocks noChangeArrowheads="1"/>
              </p:cNvSpPr>
              <p:nvPr/>
            </p:nvSpPr>
            <p:spPr bwMode="auto">
              <a:xfrm>
                <a:off x="1443369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대화함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AutoShape 48"/>
              <p:cNvSpPr>
                <a:spLocks noChangeArrowheads="1"/>
              </p:cNvSpPr>
              <p:nvPr/>
            </p:nvSpPr>
            <p:spPr bwMode="auto">
              <a:xfrm>
                <a:off x="2473347" y="1881782"/>
                <a:ext cx="1033200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받은 </a:t>
                </a:r>
                <a:r>
                  <a:rPr lang="ko-KR" altLang="en-US" sz="9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AutoShape 48"/>
              <p:cNvSpPr>
                <a:spLocks noChangeArrowheads="1"/>
              </p:cNvSpPr>
              <p:nvPr/>
            </p:nvSpPr>
            <p:spPr bwMode="auto">
              <a:xfrm>
                <a:off x="3508606" y="1881782"/>
                <a:ext cx="1033056" cy="242073"/>
              </a:xfrm>
              <a:prstGeom prst="roundRect">
                <a:avLst>
                  <a:gd name="adj" fmla="val 444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보낸 </a:t>
                </a:r>
                <a:r>
                  <a:rPr lang="ko-KR" altLang="en-US" sz="9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AutoShape 48"/>
              <p:cNvSpPr>
                <a:spLocks noChangeArrowheads="1"/>
              </p:cNvSpPr>
              <p:nvPr/>
            </p:nvSpPr>
            <p:spPr bwMode="auto">
              <a:xfrm>
                <a:off x="4531432" y="1889704"/>
                <a:ext cx="1033200" cy="234152"/>
              </a:xfrm>
              <a:prstGeom prst="roundRect">
                <a:avLst>
                  <a:gd name="adj" fmla="val 4444"/>
                </a:avLst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5F5F5"/>
                  </a:gs>
                </a:gsLst>
                <a:lin ang="5400000" scaled="1"/>
              </a:gra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prstShdw prst="shdw17" dist="17961" dir="13500000">
                  <a:srgbClr val="858585"/>
                </a:prstShdw>
              </a:effectLst>
              <a:extLst/>
            </p:spPr>
            <p:txBody>
              <a:bodyPr wrap="none" anchor="ctr"/>
              <a:lstStyle/>
              <a:p>
                <a:pPr algn="ctr"/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쪽지 보관함</a:t>
                </a:r>
                <a:endParaRPr lang="ko-KR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416" y="1696594"/>
              <a:ext cx="160921" cy="164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1961" y="1696001"/>
              <a:ext cx="160384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그룹 105"/>
            <p:cNvGrpSpPr/>
            <p:nvPr/>
          </p:nvGrpSpPr>
          <p:grpSpPr>
            <a:xfrm>
              <a:off x="1443536" y="1670496"/>
              <a:ext cx="1951265" cy="181042"/>
              <a:chOff x="1021515" y="4051397"/>
              <a:chExt cx="1951265" cy="181042"/>
            </a:xfrm>
          </p:grpSpPr>
          <p:sp>
            <p:nvSpPr>
              <p:cNvPr id="107" name="직사각형 106"/>
              <p:cNvSpPr/>
              <p:nvPr/>
            </p:nvSpPr>
            <p:spPr bwMode="auto">
              <a:xfrm>
                <a:off x="1468565" y="4052439"/>
                <a:ext cx="145356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▼</a:t>
                </a:r>
              </a:p>
            </p:txBody>
          </p:sp>
          <p:sp>
            <p:nvSpPr>
              <p:cNvPr id="108" name="직사각형 107"/>
              <p:cNvSpPr/>
              <p:nvPr/>
            </p:nvSpPr>
            <p:spPr bwMode="auto">
              <a:xfrm>
                <a:off x="1021515" y="4052439"/>
                <a:ext cx="448368" cy="180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90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내용</a:t>
                </a: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 bwMode="auto">
              <a:xfrm>
                <a:off x="1613105" y="4051397"/>
                <a:ext cx="1169405" cy="18104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" tIns="18000" rIns="18000" bIns="18000" anchor="ctr">
                <a:noAutofit/>
              </a:bodyPr>
              <a:lstStyle/>
              <a:p>
                <a:pPr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10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1390" y="4059089"/>
                <a:ext cx="161390" cy="16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37" name="AutoShape 129"/>
          <p:cNvCxnSpPr>
            <a:cxnSpLocks noChangeShapeType="1"/>
            <a:stCxn id="103" idx="2"/>
            <a:endCxn id="35" idx="0"/>
          </p:cNvCxnSpPr>
          <p:nvPr/>
        </p:nvCxnSpPr>
        <p:spPr bwMode="auto">
          <a:xfrm rot="5400000">
            <a:off x="3298287" y="1680014"/>
            <a:ext cx="1161610" cy="80619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AutoShape 86"/>
          <p:cNvSpPr>
            <a:spLocks noChangeArrowheads="1"/>
          </p:cNvSpPr>
          <p:nvPr/>
        </p:nvSpPr>
        <p:spPr bwMode="auto">
          <a:xfrm>
            <a:off x="1458931" y="2663915"/>
            <a:ext cx="4034129" cy="3420380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H="1">
            <a:off x="1458931" y="3429000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73" y="2814318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1836761" y="3264368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4123486" y="2807373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2289418" y="2976134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날씨가 좋아요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2072680" y="2798930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최받음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 flipH="1">
            <a:off x="1461660" y="4138163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02" y="3523481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직선 화살표 연결선 67"/>
          <p:cNvCxnSpPr/>
          <p:nvPr/>
        </p:nvCxnSpPr>
        <p:spPr>
          <a:xfrm>
            <a:off x="1839490" y="3973531"/>
            <a:ext cx="340303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 bwMode="auto">
          <a:xfrm>
            <a:off x="4123486" y="3516536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18:00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2292147" y="3685297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날씨가 좋아요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 bwMode="auto">
          <a:xfrm>
            <a:off x="2075409" y="3508093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정보냄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519015" y="2663915"/>
            <a:ext cx="240158" cy="3420380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532686" y="5894770"/>
            <a:ext cx="21281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74" name="직사각형 73"/>
          <p:cNvSpPr/>
          <p:nvPr/>
        </p:nvSpPr>
        <p:spPr bwMode="auto">
          <a:xfrm flipV="1">
            <a:off x="5530551" y="2673918"/>
            <a:ext cx="217087" cy="185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3421790" y="457317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6" name="타원 75"/>
          <p:cNvSpPr>
            <a:spLocks/>
          </p:cNvSpPr>
          <p:nvPr/>
        </p:nvSpPr>
        <p:spPr>
          <a:xfrm>
            <a:off x="3428070" y="4751529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>
            <a:spLocks/>
          </p:cNvSpPr>
          <p:nvPr/>
        </p:nvSpPr>
        <p:spPr>
          <a:xfrm>
            <a:off x="3428070" y="493217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139202" y="259216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5338534" y="259216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6"/>
          <p:cNvGrpSpPr/>
          <p:nvPr/>
        </p:nvGrpSpPr>
        <p:grpSpPr>
          <a:xfrm>
            <a:off x="5149241" y="2789405"/>
            <a:ext cx="337023" cy="165600"/>
            <a:chOff x="-1519225" y="3639272"/>
            <a:chExt cx="337023" cy="165600"/>
          </a:xfrm>
        </p:grpSpPr>
        <p:pic>
          <p:nvPicPr>
            <p:cNvPr id="3075" name="Picture 3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4202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9225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그룹 52"/>
          <p:cNvGrpSpPr/>
          <p:nvPr/>
        </p:nvGrpSpPr>
        <p:grpSpPr>
          <a:xfrm>
            <a:off x="5152070" y="3483935"/>
            <a:ext cx="337023" cy="165600"/>
            <a:chOff x="-1519225" y="3639272"/>
            <a:chExt cx="337023" cy="165600"/>
          </a:xfrm>
        </p:grpSpPr>
        <p:pic>
          <p:nvPicPr>
            <p:cNvPr id="54" name="Picture 3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4202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4"/>
            <p:cNvPicPr preferRelativeResize="0"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9225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Rectangle 260"/>
          <p:cNvSpPr>
            <a:spLocks noChangeArrowheads="1"/>
          </p:cNvSpPr>
          <p:nvPr/>
        </p:nvSpPr>
        <p:spPr bwMode="auto">
          <a:xfrm>
            <a:off x="2263742" y="2982922"/>
            <a:ext cx="2310290" cy="2702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177064" y="2901019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04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쪽지관리화면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(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공통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쪽지 내용 화면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요약 내용</a:t>
            </a:r>
            <a: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일부 표시 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클릭 시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내용 표시</a:t>
            </a:r>
            <a:endParaRPr lang="en-US" altLang="ko-KR" sz="8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 클릭 시 전체 내용 펼침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닫힘 기능 제공</a:t>
            </a: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내용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전체 내용 표시</a:t>
            </a: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45655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 내용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박상진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AutoShape 86"/>
          <p:cNvSpPr>
            <a:spLocks noChangeArrowheads="1"/>
          </p:cNvSpPr>
          <p:nvPr/>
        </p:nvSpPr>
        <p:spPr bwMode="auto">
          <a:xfrm>
            <a:off x="594124" y="990600"/>
            <a:ext cx="4034129" cy="3420380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H="1">
            <a:off x="594124" y="1755685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6" y="1141003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971954" y="1591053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3258679" y="1134058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1424611" y="1302819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최수신님께서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확인하신 받은 쪽지 내용은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1207873" y="1125615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최받음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 flipH="1">
            <a:off x="596853" y="3823128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5" y="3208446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직선 화살표 연결선 67"/>
          <p:cNvCxnSpPr/>
          <p:nvPr/>
        </p:nvCxnSpPr>
        <p:spPr>
          <a:xfrm>
            <a:off x="974683" y="3658496"/>
            <a:ext cx="340303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 bwMode="auto">
          <a:xfrm>
            <a:off x="3258679" y="3201501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18:00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1427340" y="3370262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날씨가 좋아요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 bwMode="auto">
          <a:xfrm>
            <a:off x="1210602" y="3193058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정보냄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654208" y="990600"/>
            <a:ext cx="240158" cy="3420380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4667879" y="4221455"/>
            <a:ext cx="21281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74" name="직사각형 73"/>
          <p:cNvSpPr/>
          <p:nvPr/>
        </p:nvSpPr>
        <p:spPr bwMode="auto">
          <a:xfrm flipV="1">
            <a:off x="4665744" y="1000603"/>
            <a:ext cx="217087" cy="185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2556983" y="392405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6" name="타원 75"/>
          <p:cNvSpPr>
            <a:spLocks/>
          </p:cNvSpPr>
          <p:nvPr/>
        </p:nvSpPr>
        <p:spPr>
          <a:xfrm>
            <a:off x="2563263" y="4102409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>
            <a:spLocks/>
          </p:cNvSpPr>
          <p:nvPr/>
        </p:nvSpPr>
        <p:spPr>
          <a:xfrm>
            <a:off x="2563263" y="4283055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4284434" y="1116090"/>
            <a:ext cx="337023" cy="165600"/>
            <a:chOff x="-1519225" y="3639272"/>
            <a:chExt cx="337023" cy="165600"/>
          </a:xfrm>
        </p:grpSpPr>
        <p:pic>
          <p:nvPicPr>
            <p:cNvPr id="3075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4202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9225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그룹 52"/>
          <p:cNvGrpSpPr/>
          <p:nvPr/>
        </p:nvGrpSpPr>
        <p:grpSpPr>
          <a:xfrm>
            <a:off x="4287263" y="3168900"/>
            <a:ext cx="337023" cy="165600"/>
            <a:chOff x="-1519225" y="3639272"/>
            <a:chExt cx="337023" cy="165600"/>
          </a:xfrm>
        </p:grpSpPr>
        <p:pic>
          <p:nvPicPr>
            <p:cNvPr id="54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4202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4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9225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Rectangle 260"/>
          <p:cNvSpPr>
            <a:spLocks noChangeArrowheads="1"/>
          </p:cNvSpPr>
          <p:nvPr/>
        </p:nvSpPr>
        <p:spPr bwMode="auto">
          <a:xfrm>
            <a:off x="1398935" y="1309607"/>
            <a:ext cx="2310290" cy="2702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312257" y="122770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 flipH="1">
            <a:off x="596853" y="3124878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722989" y="1854994"/>
            <a:ext cx="3817927" cy="1123956"/>
          </a:xfrm>
          <a:prstGeom prst="roundRect">
            <a:avLst/>
          </a:prstGeom>
          <a:solidFill>
            <a:srgbClr val="3399FF">
              <a:alpha val="15000"/>
            </a:srgbClr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최수신님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께서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확인하신 받은 쪽지 내용은 </a:t>
            </a:r>
            <a:r>
              <a:rPr lang="ko-KR" altLang="en-US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쪽지를 잘 주고 받아야 업무가 효율적으로 </a:t>
            </a:r>
            <a:r>
              <a:rPr lang="ko-KR" altLang="en-US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….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dirty="0" smtClean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48" idx="2"/>
            <a:endCxn id="58" idx="0"/>
          </p:cNvCxnSpPr>
          <p:nvPr/>
        </p:nvCxnSpPr>
        <p:spPr>
          <a:xfrm>
            <a:off x="2554080" y="1579818"/>
            <a:ext cx="77873" cy="275176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Rectangle 260"/>
          <p:cNvSpPr>
            <a:spLocks noChangeArrowheads="1"/>
          </p:cNvSpPr>
          <p:nvPr/>
        </p:nvSpPr>
        <p:spPr bwMode="auto">
          <a:xfrm>
            <a:off x="685960" y="1854994"/>
            <a:ext cx="3857326" cy="112395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05933" y="1749066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42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쪽지관리화면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(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공통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쪽지 삭제 화면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대화 삭제</a:t>
            </a:r>
            <a: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전체 대화 삭제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단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보관함에 보관된 쪽지를 제외한 전체 대화 내역 삭제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삭제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삭제 요청한 쪽지 삭제</a:t>
            </a:r>
            <a:endParaRPr lang="en-US" altLang="ko-KR" sz="800" b="1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059888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 삭제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0.1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박상진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272480" y="913606"/>
            <a:ext cx="1485165" cy="310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4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대화함 삭제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57765" y="4104075"/>
            <a:ext cx="1485165" cy="310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4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대화함 외 삭제</a:t>
            </a:r>
          </a:p>
        </p:txBody>
      </p:sp>
      <p:sp>
        <p:nvSpPr>
          <p:cNvPr id="42" name="AutoShape 86"/>
          <p:cNvSpPr>
            <a:spLocks noChangeArrowheads="1"/>
          </p:cNvSpPr>
          <p:nvPr/>
        </p:nvSpPr>
        <p:spPr bwMode="auto">
          <a:xfrm>
            <a:off x="426545" y="1286657"/>
            <a:ext cx="4034129" cy="2593348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426545" y="2051742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87" y="1437060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직선 화살표 연결선 44"/>
          <p:cNvCxnSpPr/>
          <p:nvPr/>
        </p:nvCxnSpPr>
        <p:spPr>
          <a:xfrm>
            <a:off x="804375" y="1887110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 bwMode="auto">
          <a:xfrm>
            <a:off x="3091100" y="1430115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1257032" y="1658601"/>
            <a:ext cx="241468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박받음이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받은 쪽지 내용은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1040294" y="1421672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김발신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최수신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477104" y="1286657"/>
            <a:ext cx="240158" cy="2593348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4490775" y="3683555"/>
            <a:ext cx="21281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81" name="직사각형 80"/>
          <p:cNvSpPr/>
          <p:nvPr/>
        </p:nvSpPr>
        <p:spPr bwMode="auto">
          <a:xfrm flipV="1">
            <a:off x="4488640" y="1296660"/>
            <a:ext cx="217087" cy="185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82" name="타원 81"/>
          <p:cNvSpPr>
            <a:spLocks/>
          </p:cNvSpPr>
          <p:nvPr/>
        </p:nvSpPr>
        <p:spPr>
          <a:xfrm>
            <a:off x="2389404" y="3384950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>
            <a:spLocks/>
          </p:cNvSpPr>
          <p:nvPr/>
        </p:nvSpPr>
        <p:spPr>
          <a:xfrm>
            <a:off x="2395684" y="3544254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84" name="타원 83"/>
          <p:cNvSpPr>
            <a:spLocks/>
          </p:cNvSpPr>
          <p:nvPr/>
        </p:nvSpPr>
        <p:spPr>
          <a:xfrm>
            <a:off x="2395684" y="3705850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cxnSp>
        <p:nvCxnSpPr>
          <p:cNvPr id="86" name="직선 화살표 연결선 85"/>
          <p:cNvCxnSpPr>
            <a:stCxn id="106" idx="3"/>
          </p:cNvCxnSpPr>
          <p:nvPr/>
        </p:nvCxnSpPr>
        <p:spPr>
          <a:xfrm>
            <a:off x="1871428" y="2811568"/>
            <a:ext cx="3318318" cy="312786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Box 86"/>
          <p:cNvSpPr txBox="1"/>
          <p:nvPr/>
        </p:nvSpPr>
        <p:spPr bwMode="auto">
          <a:xfrm>
            <a:off x="2975509" y="2096747"/>
            <a:ext cx="12795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 bwMode="auto">
          <a:xfrm>
            <a:off x="1977435" y="2250812"/>
            <a:ext cx="241468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박받음이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받은 쪽지 내용은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쪽지를 잘 주고 받아야 업무가 효율적으로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….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 bwMode="auto">
          <a:xfrm>
            <a:off x="455229" y="2742319"/>
            <a:ext cx="12795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김발신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2015.01.31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 bwMode="auto">
          <a:xfrm>
            <a:off x="455229" y="2896384"/>
            <a:ext cx="241468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최수신님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께서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확인하신 받은 쪽지 내용은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우리가 쪽지를 잘 주고 받아야 업무가 효율적으로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어쩌구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저쩌구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….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1977435" y="2235246"/>
            <a:ext cx="2412653" cy="431064"/>
          </a:xfrm>
          <a:prstGeom prst="roundRect">
            <a:avLst/>
          </a:prstGeom>
          <a:solidFill>
            <a:srgbClr val="FFC000">
              <a:alpha val="15000"/>
            </a:srgbClr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55229" y="2904645"/>
            <a:ext cx="2412653" cy="431064"/>
          </a:xfrm>
          <a:prstGeom prst="roundRect">
            <a:avLst/>
          </a:prstGeom>
          <a:solidFill>
            <a:srgbClr val="3399FF">
              <a:alpha val="15000"/>
            </a:srgbClr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grpSp>
        <p:nvGrpSpPr>
          <p:cNvPr id="2" name="그룹 98"/>
          <p:cNvGrpSpPr/>
          <p:nvPr/>
        </p:nvGrpSpPr>
        <p:grpSpPr>
          <a:xfrm>
            <a:off x="4116855" y="1391087"/>
            <a:ext cx="337023" cy="165600"/>
            <a:chOff x="-1519225" y="3639272"/>
            <a:chExt cx="337023" cy="165600"/>
          </a:xfrm>
        </p:grpSpPr>
        <p:pic>
          <p:nvPicPr>
            <p:cNvPr id="100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4202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4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9225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5" name="Picture 4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88" y="2106272"/>
            <a:ext cx="108000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Picture 4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28" y="2757568"/>
            <a:ext cx="108000" cy="1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108"/>
          <p:cNvGrpSpPr/>
          <p:nvPr/>
        </p:nvGrpSpPr>
        <p:grpSpPr>
          <a:xfrm>
            <a:off x="5183249" y="1337682"/>
            <a:ext cx="1903512" cy="966192"/>
            <a:chOff x="5353744" y="836712"/>
            <a:chExt cx="1903512" cy="966192"/>
          </a:xfrm>
        </p:grpSpPr>
        <p:sp>
          <p:nvSpPr>
            <p:cNvPr id="110" name="AutoShape 86"/>
            <p:cNvSpPr>
              <a:spLocks noChangeArrowheads="1"/>
            </p:cNvSpPr>
            <p:nvPr/>
          </p:nvSpPr>
          <p:spPr bwMode="auto">
            <a:xfrm>
              <a:off x="5360241" y="1124047"/>
              <a:ext cx="1897015" cy="678857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1" name="TextBox 51"/>
            <p:cNvSpPr txBox="1">
              <a:spLocks noChangeArrowheads="1"/>
            </p:cNvSpPr>
            <p:nvPr/>
          </p:nvSpPr>
          <p:spPr bwMode="auto">
            <a:xfrm>
              <a:off x="5467244" y="1179740"/>
              <a:ext cx="1611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전체 대화 내역을 삭제하시겠습니까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2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</a:t>
              </a:r>
            </a:p>
          </p:txBody>
        </p:sp>
        <p:sp>
          <p:nvSpPr>
            <p:cNvPr id="113" name="TextBox 11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6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114" name="Rectangle 85"/>
          <p:cNvSpPr>
            <a:spLocks noChangeArrowheads="1"/>
          </p:cNvSpPr>
          <p:nvPr/>
        </p:nvSpPr>
        <p:spPr bwMode="auto">
          <a:xfrm>
            <a:off x="5857385" y="2052726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Rectangle 260"/>
          <p:cNvSpPr>
            <a:spLocks noChangeArrowheads="1"/>
          </p:cNvSpPr>
          <p:nvPr/>
        </p:nvSpPr>
        <p:spPr bwMode="auto">
          <a:xfrm>
            <a:off x="5153946" y="1283933"/>
            <a:ext cx="2004299" cy="11099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5081715" y="117875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Rectangle 85"/>
          <p:cNvSpPr>
            <a:spLocks noChangeArrowheads="1"/>
          </p:cNvSpPr>
          <p:nvPr/>
        </p:nvSpPr>
        <p:spPr bwMode="auto">
          <a:xfrm>
            <a:off x="6210753" y="2057180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/>
            <a:r>
              <a:rPr kumimoji="0"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그룹 117"/>
          <p:cNvGrpSpPr/>
          <p:nvPr/>
        </p:nvGrpSpPr>
        <p:grpSpPr>
          <a:xfrm>
            <a:off x="5189549" y="2642827"/>
            <a:ext cx="1903512" cy="966192"/>
            <a:chOff x="5353744" y="836712"/>
            <a:chExt cx="1903512" cy="966192"/>
          </a:xfrm>
        </p:grpSpPr>
        <p:sp>
          <p:nvSpPr>
            <p:cNvPr id="119" name="AutoShape 86"/>
            <p:cNvSpPr>
              <a:spLocks noChangeArrowheads="1"/>
            </p:cNvSpPr>
            <p:nvPr/>
          </p:nvSpPr>
          <p:spPr bwMode="auto">
            <a:xfrm>
              <a:off x="5360241" y="1124047"/>
              <a:ext cx="1897015" cy="678857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0" name="TextBox 51"/>
            <p:cNvSpPr txBox="1">
              <a:spLocks noChangeArrowheads="1"/>
            </p:cNvSpPr>
            <p:nvPr/>
          </p:nvSpPr>
          <p:spPr bwMode="auto">
            <a:xfrm>
              <a:off x="5467244" y="1179740"/>
              <a:ext cx="161133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쪽지를 삭제하시겠습니까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1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</a:t>
              </a:r>
            </a:p>
          </p:txBody>
        </p:sp>
        <p:sp>
          <p:nvSpPr>
            <p:cNvPr id="122" name="TextBox 12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6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123" name="Rectangle 85"/>
          <p:cNvSpPr>
            <a:spLocks noChangeArrowheads="1"/>
          </p:cNvSpPr>
          <p:nvPr/>
        </p:nvSpPr>
        <p:spPr bwMode="auto">
          <a:xfrm>
            <a:off x="5863685" y="3357871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Rectangle 260"/>
          <p:cNvSpPr>
            <a:spLocks noChangeArrowheads="1"/>
          </p:cNvSpPr>
          <p:nvPr/>
        </p:nvSpPr>
        <p:spPr bwMode="auto">
          <a:xfrm>
            <a:off x="5160246" y="2589078"/>
            <a:ext cx="2004299" cy="11099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5088015" y="24838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Rectangle 85"/>
          <p:cNvSpPr>
            <a:spLocks noChangeArrowheads="1"/>
          </p:cNvSpPr>
          <p:nvPr/>
        </p:nvSpPr>
        <p:spPr bwMode="auto">
          <a:xfrm>
            <a:off x="6217053" y="3362325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/>
            <a:r>
              <a:rPr kumimoji="0"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7" name="직선 화살표 연결선 126"/>
          <p:cNvCxnSpPr>
            <a:stCxn id="105" idx="2"/>
            <a:endCxn id="124" idx="1"/>
          </p:cNvCxnSpPr>
          <p:nvPr/>
        </p:nvCxnSpPr>
        <p:spPr>
          <a:xfrm>
            <a:off x="4336088" y="2214272"/>
            <a:ext cx="824158" cy="929782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8" name="직선 화살표 연결선 127"/>
          <p:cNvCxnSpPr>
            <a:stCxn id="101" idx="2"/>
            <a:endCxn id="115" idx="1"/>
          </p:cNvCxnSpPr>
          <p:nvPr/>
        </p:nvCxnSpPr>
        <p:spPr>
          <a:xfrm>
            <a:off x="4197855" y="1556687"/>
            <a:ext cx="956091" cy="282222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AutoShape 86"/>
          <p:cNvSpPr>
            <a:spLocks noChangeArrowheads="1"/>
          </p:cNvSpPr>
          <p:nvPr/>
        </p:nvSpPr>
        <p:spPr bwMode="auto">
          <a:xfrm>
            <a:off x="415588" y="4486985"/>
            <a:ext cx="4034129" cy="2047360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0" name="직선 연결선 129"/>
          <p:cNvCxnSpPr/>
          <p:nvPr/>
        </p:nvCxnSpPr>
        <p:spPr>
          <a:xfrm flipH="1">
            <a:off x="415588" y="5252070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0" y="4637388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2" name="직선 화살표 연결선 131"/>
          <p:cNvCxnSpPr/>
          <p:nvPr/>
        </p:nvCxnSpPr>
        <p:spPr>
          <a:xfrm>
            <a:off x="793418" y="5087438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 bwMode="auto">
          <a:xfrm>
            <a:off x="3080143" y="4630443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 bwMode="auto">
          <a:xfrm>
            <a:off x="1246075" y="4799204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날씨가 좋아요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 bwMode="auto">
          <a:xfrm>
            <a:off x="1029337" y="4622000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최받음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6" name="직선 연결선 135"/>
          <p:cNvCxnSpPr/>
          <p:nvPr/>
        </p:nvCxnSpPr>
        <p:spPr>
          <a:xfrm flipH="1">
            <a:off x="418317" y="5961233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9" y="5346551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8" name="직선 화살표 연결선 137"/>
          <p:cNvCxnSpPr/>
          <p:nvPr/>
        </p:nvCxnSpPr>
        <p:spPr>
          <a:xfrm>
            <a:off x="796147" y="5796601"/>
            <a:ext cx="340303" cy="0"/>
          </a:xfrm>
          <a:prstGeom prst="straightConnector1">
            <a:avLst/>
          </a:prstGeom>
          <a:ln w="25400">
            <a:solidFill>
              <a:srgbClr val="FFC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 bwMode="auto">
          <a:xfrm>
            <a:off x="3080143" y="5339606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18:00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 bwMode="auto">
          <a:xfrm>
            <a:off x="1248804" y="5508367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날씨가 좋아요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 bwMode="auto">
          <a:xfrm>
            <a:off x="1032066" y="5331163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정보냄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475672" y="4486985"/>
            <a:ext cx="240158" cy="2047360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43" name="직사각형 142"/>
          <p:cNvSpPr/>
          <p:nvPr/>
        </p:nvSpPr>
        <p:spPr bwMode="auto">
          <a:xfrm>
            <a:off x="4489343" y="6337895"/>
            <a:ext cx="21281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44" name="직사각형 143"/>
          <p:cNvSpPr/>
          <p:nvPr/>
        </p:nvSpPr>
        <p:spPr bwMode="auto">
          <a:xfrm flipV="1">
            <a:off x="4487208" y="4496988"/>
            <a:ext cx="217087" cy="185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145" name="타원 144"/>
          <p:cNvSpPr>
            <a:spLocks/>
          </p:cNvSpPr>
          <p:nvPr/>
        </p:nvSpPr>
        <p:spPr>
          <a:xfrm>
            <a:off x="2378447" y="6039290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46" name="타원 145"/>
          <p:cNvSpPr>
            <a:spLocks/>
          </p:cNvSpPr>
          <p:nvPr/>
        </p:nvSpPr>
        <p:spPr>
          <a:xfrm>
            <a:off x="2384727" y="6217644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47" name="타원 146"/>
          <p:cNvSpPr>
            <a:spLocks/>
          </p:cNvSpPr>
          <p:nvPr/>
        </p:nvSpPr>
        <p:spPr>
          <a:xfrm>
            <a:off x="2384727" y="6398290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grpSp>
        <p:nvGrpSpPr>
          <p:cNvPr id="10" name="그룹 149"/>
          <p:cNvGrpSpPr/>
          <p:nvPr/>
        </p:nvGrpSpPr>
        <p:grpSpPr>
          <a:xfrm>
            <a:off x="4105898" y="4612475"/>
            <a:ext cx="337023" cy="165600"/>
            <a:chOff x="-1519225" y="3639272"/>
            <a:chExt cx="337023" cy="165600"/>
          </a:xfrm>
        </p:grpSpPr>
        <p:pic>
          <p:nvPicPr>
            <p:cNvPr id="151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4202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" name="Picture 4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9225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그룹 152"/>
          <p:cNvGrpSpPr/>
          <p:nvPr/>
        </p:nvGrpSpPr>
        <p:grpSpPr>
          <a:xfrm>
            <a:off x="4108727" y="5307005"/>
            <a:ext cx="337023" cy="165600"/>
            <a:chOff x="-1519225" y="3639272"/>
            <a:chExt cx="337023" cy="165600"/>
          </a:xfrm>
        </p:grpSpPr>
        <p:pic>
          <p:nvPicPr>
            <p:cNvPr id="154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4202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Picture 4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19225" y="3639272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58" name="직선 화살표 연결선 157"/>
          <p:cNvCxnSpPr>
            <a:stCxn id="152" idx="3"/>
            <a:endCxn id="124" idx="2"/>
          </p:cNvCxnSpPr>
          <p:nvPr/>
        </p:nvCxnSpPr>
        <p:spPr>
          <a:xfrm flipV="1">
            <a:off x="4267898" y="3699030"/>
            <a:ext cx="1894498" cy="996245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706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쪽지관리화면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쪽지 보관 기능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보관함 보관</a:t>
            </a:r>
            <a: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요청한 쪽지 보관함으로 이동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보관함 요청은 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받은 </a:t>
            </a:r>
            <a:r>
              <a:rPr lang="ko-KR" altLang="en-US" sz="800" dirty="0" err="1" smtClean="0">
                <a:latin typeface="맑은 고딕" pitchFamily="50" charset="-127"/>
                <a:ea typeface="맑은 고딕" pitchFamily="50" charset="-127"/>
              </a:rPr>
              <a:t>쪽지함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’, ‘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보낸 </a:t>
            </a:r>
            <a:r>
              <a:rPr lang="ko-KR" altLang="en-US" sz="800" dirty="0" err="1" smtClean="0">
                <a:latin typeface="맑은 고딕" pitchFamily="50" charset="-127"/>
                <a:ea typeface="맑은 고딕" pitchFamily="50" charset="-127"/>
              </a:rPr>
              <a:t>쪽지함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에서 요청할 수 있음</a:t>
            </a:r>
            <a:endParaRPr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보관함으로 이동된 쪽지는 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받은 </a:t>
            </a:r>
            <a:r>
              <a:rPr lang="ko-KR" altLang="en-US" sz="800" dirty="0" err="1" smtClean="0">
                <a:latin typeface="맑은 고딕" pitchFamily="50" charset="-127"/>
                <a:ea typeface="맑은 고딕" pitchFamily="50" charset="-127"/>
              </a:rPr>
              <a:t>쪽지함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’, ‘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보낸 </a:t>
            </a:r>
            <a:r>
              <a:rPr lang="ko-KR" altLang="en-US" sz="800" dirty="0" err="1" smtClean="0">
                <a:latin typeface="맑은 고딕" pitchFamily="50" charset="-127"/>
                <a:ea typeface="맑은 고딕" pitchFamily="50" charset="-127"/>
              </a:rPr>
              <a:t>쪽지함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목록에 표시 안됨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49495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 보관 기능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0.1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박상진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" name="AutoShape 86"/>
          <p:cNvSpPr>
            <a:spLocks noChangeArrowheads="1"/>
          </p:cNvSpPr>
          <p:nvPr/>
        </p:nvSpPr>
        <p:spPr bwMode="auto">
          <a:xfrm>
            <a:off x="272480" y="1168758"/>
            <a:ext cx="4034129" cy="3420380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9"/>
          <p:cNvGrpSpPr/>
          <p:nvPr/>
        </p:nvGrpSpPr>
        <p:grpSpPr>
          <a:xfrm>
            <a:off x="3762021" y="1269685"/>
            <a:ext cx="525538" cy="165600"/>
            <a:chOff x="-2582763" y="3158970"/>
            <a:chExt cx="525538" cy="165600"/>
          </a:xfrm>
        </p:grpSpPr>
        <p:pic>
          <p:nvPicPr>
            <p:cNvPr id="3074" name="Picture 2"/>
            <p:cNvPicPr preferRelativeResize="0"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00046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9225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82763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1" name="직선 연결선 50"/>
          <p:cNvCxnSpPr/>
          <p:nvPr/>
        </p:nvCxnSpPr>
        <p:spPr>
          <a:xfrm flipH="1">
            <a:off x="272480" y="1933843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2" y="1319161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화살표 연결선 21"/>
          <p:cNvCxnSpPr/>
          <p:nvPr/>
        </p:nvCxnSpPr>
        <p:spPr>
          <a:xfrm>
            <a:off x="650310" y="1769211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2715636" y="1312216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19:00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1102967" y="1480977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날씨가 좋아요</a:t>
            </a:r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 bwMode="auto">
          <a:xfrm>
            <a:off x="886229" y="1303773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최보냄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1"/>
          <p:cNvGrpSpPr/>
          <p:nvPr/>
        </p:nvGrpSpPr>
        <p:grpSpPr>
          <a:xfrm>
            <a:off x="3764750" y="1978848"/>
            <a:ext cx="525538" cy="165600"/>
            <a:chOff x="-2582763" y="3158970"/>
            <a:chExt cx="525538" cy="165600"/>
          </a:xfrm>
        </p:grpSpPr>
        <p:pic>
          <p:nvPicPr>
            <p:cNvPr id="63" name="Picture 2"/>
            <p:cNvPicPr preferRelativeResize="0"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00046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19225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4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82763" y="3158970"/>
              <a:ext cx="162000" cy="16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6" name="직선 연결선 65"/>
          <p:cNvCxnSpPr/>
          <p:nvPr/>
        </p:nvCxnSpPr>
        <p:spPr>
          <a:xfrm flipH="1">
            <a:off x="275209" y="2643006"/>
            <a:ext cx="4034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1" y="2028324"/>
            <a:ext cx="529233" cy="52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직선 화살표 연결선 67"/>
          <p:cNvCxnSpPr/>
          <p:nvPr/>
        </p:nvCxnSpPr>
        <p:spPr>
          <a:xfrm>
            <a:off x="653039" y="2478374"/>
            <a:ext cx="340303" cy="0"/>
          </a:xfrm>
          <a:prstGeom prst="straightConnector1">
            <a:avLst/>
          </a:prstGeom>
          <a:ln w="25400">
            <a:solidFill>
              <a:srgbClr val="3399FF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 bwMode="auto">
          <a:xfrm>
            <a:off x="2718365" y="2021379"/>
            <a:ext cx="100953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algn="r"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2015.02.01 18:00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1105696" y="2190140"/>
            <a:ext cx="24146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 내용은 무엇 무엇입니다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그런데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오늘은 날씨가 좋아요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 bwMode="auto">
          <a:xfrm>
            <a:off x="888958" y="2012936"/>
            <a:ext cx="1692908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ko-KR" altLang="en-US" sz="9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정보냄</a:t>
            </a:r>
            <a:endParaRPr lang="ko-KR" altLang="en-US" sz="9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332564" y="1168758"/>
            <a:ext cx="240158" cy="3420380"/>
          </a:xfrm>
          <a:prstGeom prst="rect">
            <a:avLst/>
          </a:prstGeom>
          <a:noFill/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4346235" y="4399613"/>
            <a:ext cx="212816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74" name="직사각형 73"/>
          <p:cNvSpPr/>
          <p:nvPr/>
        </p:nvSpPr>
        <p:spPr bwMode="auto">
          <a:xfrm flipV="1">
            <a:off x="4344100" y="1178761"/>
            <a:ext cx="217087" cy="185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2235339" y="3078018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6" name="타원 75"/>
          <p:cNvSpPr>
            <a:spLocks/>
          </p:cNvSpPr>
          <p:nvPr/>
        </p:nvSpPr>
        <p:spPr>
          <a:xfrm>
            <a:off x="2241619" y="3256372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7" name="타원 76"/>
          <p:cNvSpPr>
            <a:spLocks/>
          </p:cNvSpPr>
          <p:nvPr/>
        </p:nvSpPr>
        <p:spPr>
          <a:xfrm>
            <a:off x="2241619" y="3437018"/>
            <a:ext cx="72000" cy="72000"/>
          </a:xfrm>
          <a:prstGeom prst="ellipse">
            <a:avLst/>
          </a:prstGeom>
          <a:solidFill>
            <a:schemeClr val="tx1"/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grpSp>
        <p:nvGrpSpPr>
          <p:cNvPr id="9" name="그룹 53"/>
          <p:cNvGrpSpPr/>
          <p:nvPr/>
        </p:nvGrpSpPr>
        <p:grpSpPr>
          <a:xfrm>
            <a:off x="5189549" y="2642827"/>
            <a:ext cx="1903512" cy="966192"/>
            <a:chOff x="5353744" y="836712"/>
            <a:chExt cx="1903512" cy="966192"/>
          </a:xfrm>
        </p:grpSpPr>
        <p:sp>
          <p:nvSpPr>
            <p:cNvPr id="55" name="AutoShape 86"/>
            <p:cNvSpPr>
              <a:spLocks noChangeArrowheads="1"/>
            </p:cNvSpPr>
            <p:nvPr/>
          </p:nvSpPr>
          <p:spPr bwMode="auto">
            <a:xfrm>
              <a:off x="5360241" y="1124047"/>
              <a:ext cx="1897015" cy="678857"/>
            </a:xfrm>
            <a:prstGeom prst="roundRect">
              <a:avLst>
                <a:gd name="adj" fmla="val 1495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0">
                <a:defRPr/>
              </a:pPr>
              <a:endParaRPr kumimoji="0" lang="ko-KR" altLang="ko-KR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TextBox 51"/>
            <p:cNvSpPr txBox="1">
              <a:spLocks noChangeArrowheads="1"/>
            </p:cNvSpPr>
            <p:nvPr/>
          </p:nvSpPr>
          <p:spPr bwMode="auto">
            <a:xfrm>
              <a:off x="5467244" y="1179740"/>
              <a:ext cx="1611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선택한 쪽지를 보관함에 보관하겠습니까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8" name="AutoShape 86"/>
            <p:cNvSpPr>
              <a:spLocks noChangeArrowheads="1"/>
            </p:cNvSpPr>
            <p:nvPr/>
          </p:nvSpPr>
          <p:spPr bwMode="auto">
            <a:xfrm>
              <a:off x="5353744" y="836712"/>
              <a:ext cx="1903512" cy="287337"/>
            </a:xfrm>
            <a:prstGeom prst="roundRect">
              <a:avLst>
                <a:gd name="adj" fmla="val 9750"/>
              </a:avLst>
            </a:prstGeom>
            <a:solidFill>
              <a:srgbClr val="C0C0C0"/>
            </a:solidFill>
            <a:ln w="127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lIns="72000" tIns="36000" rIns="72000" bIns="36000" anchor="ctr"/>
            <a:lstStyle/>
            <a:p>
              <a:pPr latinLnBrk="0">
                <a:lnSpc>
                  <a:spcPct val="110000"/>
                </a:lnSpc>
                <a:buClr>
                  <a:schemeClr val="tx1"/>
                </a:buClr>
                <a:defRPr/>
              </a:pP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알림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7078030" y="904108"/>
              <a:ext cx="136993" cy="153827"/>
            </a:xfrm>
            <a:prstGeom prst="rect">
              <a:avLst/>
            </a:prstGeom>
            <a:blipFill rotWithShape="1">
              <a:blip r:embed="rId6" cstate="print"/>
              <a:stretch>
                <a:fillRect l="-9091" r="-18182" b="-4000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</a:t>
              </a:r>
            </a:p>
          </p:txBody>
        </p:sp>
      </p:grpSp>
      <p:sp>
        <p:nvSpPr>
          <p:cNvPr id="60" name="Rectangle 85"/>
          <p:cNvSpPr>
            <a:spLocks noChangeArrowheads="1"/>
          </p:cNvSpPr>
          <p:nvPr/>
        </p:nvSpPr>
        <p:spPr bwMode="auto">
          <a:xfrm>
            <a:off x="5863685" y="3357871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>
              <a:defRPr/>
            </a:pPr>
            <a:r>
              <a:rPr kumimoji="0" lang="ko-KR" altLang="en-US" sz="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Rectangle 85"/>
          <p:cNvSpPr>
            <a:spLocks noChangeArrowheads="1"/>
          </p:cNvSpPr>
          <p:nvPr/>
        </p:nvSpPr>
        <p:spPr bwMode="auto">
          <a:xfrm>
            <a:off x="6217053" y="3362325"/>
            <a:ext cx="328612" cy="17938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lIns="36000" rIns="36000" anchor="ctr"/>
          <a:lstStyle/>
          <a:p>
            <a:pPr algn="ctr"/>
            <a:r>
              <a:rPr kumimoji="0"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kumimoji="0" lang="en-US" altLang="ko-KR" sz="8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Rectangle 260"/>
          <p:cNvSpPr>
            <a:spLocks noChangeArrowheads="1"/>
          </p:cNvSpPr>
          <p:nvPr/>
        </p:nvSpPr>
        <p:spPr bwMode="auto">
          <a:xfrm>
            <a:off x="5160246" y="2589078"/>
            <a:ext cx="2004299" cy="110995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088015" y="248389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3" name="직선 화살표 연결선 82"/>
          <p:cNvCxnSpPr>
            <a:stCxn id="3074" idx="2"/>
            <a:endCxn id="82" idx="0"/>
          </p:cNvCxnSpPr>
          <p:nvPr/>
        </p:nvCxnSpPr>
        <p:spPr>
          <a:xfrm>
            <a:off x="4025738" y="1435285"/>
            <a:ext cx="2136658" cy="1153793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3714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7529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문서목록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 2/3</a:t>
                      </a:r>
                      <a:endParaRPr kumimoji="1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2015.02.11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470" y="953725"/>
            <a:ext cx="6930770" cy="394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문서목록 </a:t>
            </a:r>
            <a:r>
              <a:rPr lang="en-US" altLang="ko-KR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UI 2/3</a:t>
            </a:r>
            <a:endParaRPr lang="ko-KR" altLang="en-US" sz="9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7" name="Rectangle 34"/>
          <p:cNvSpPr>
            <a:spLocks noChangeArrowheads="1"/>
          </p:cNvSpPr>
          <p:nvPr/>
        </p:nvSpPr>
        <p:spPr bwMode="auto">
          <a:xfrm>
            <a:off x="7203251" y="1819275"/>
            <a:ext cx="2486850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>1. </a:t>
            </a:r>
            <a:r>
              <a:rPr lang="ko-KR" altLang="en-US" sz="900" b="1" smtClean="0">
                <a:solidFill>
                  <a:srgbClr val="000000"/>
                </a:solidFill>
              </a:rPr>
              <a:t>속성검색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문서목록내 속성검색을 제공한다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검색 후 검색창은 자동으로 닫힌다</a:t>
            </a:r>
            <a:r>
              <a:rPr lang="en-US" altLang="ko-KR" sz="900" smtClean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2. </a:t>
            </a:r>
            <a:r>
              <a:rPr lang="ko-KR" altLang="en-US" sz="900" b="1" smtClean="0">
                <a:solidFill>
                  <a:srgbClr val="000000"/>
                </a:solidFill>
              </a:rPr>
              <a:t>현재위치</a:t>
            </a:r>
            <a:r>
              <a:rPr lang="en-US" altLang="ko-KR" sz="900">
                <a:solidFill>
                  <a:srgbClr val="000000"/>
                </a:solidFill>
              </a:rPr>
              <a:t/>
            </a:r>
            <a:br>
              <a:rPr lang="en-US" altLang="ko-KR" sz="90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폴더 또는 분류체계의 위치를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ko-KR" altLang="en-US" sz="900" smtClean="0">
                <a:solidFill>
                  <a:srgbClr val="000000"/>
                </a:solidFill>
              </a:rPr>
              <a:t>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풀경로는 툴팁으로 제공함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 - </a:t>
            </a:r>
            <a:r>
              <a:rPr lang="ko-KR" altLang="en-US" sz="900" smtClean="0">
                <a:solidFill>
                  <a:srgbClr val="000000"/>
                </a:solidFill>
              </a:rPr>
              <a:t>툴팁에 폴더 선택시 해당 폴더로 이동한다</a:t>
            </a:r>
            <a:r>
              <a:rPr lang="en-US" altLang="ko-KR" sz="900" b="1" smtClean="0">
                <a:solidFill>
                  <a:srgbClr val="000000"/>
                </a:solidFill>
              </a:rPr>
              <a:t>.</a:t>
            </a: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3.</a:t>
            </a:r>
            <a:r>
              <a:rPr lang="ko-KR" altLang="en-US" sz="900" b="1" smtClean="0">
                <a:solidFill>
                  <a:srgbClr val="000000"/>
                </a:solidFill>
              </a:rPr>
              <a:t>문서유형검색</a:t>
            </a:r>
            <a:endParaRPr lang="en-US" altLang="ko-KR" sz="900" b="1" smtClean="0">
              <a:solidFill>
                <a:srgbClr val="000000"/>
              </a:solidFill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smtClean="0"/>
              <a:t>- </a:t>
            </a:r>
            <a:r>
              <a:rPr lang="ko-KR" altLang="en-US" sz="900" smtClean="0"/>
              <a:t>문서유형 선택시 해당문서유형의 추가속성중에 검색속성이 있으면 추가적으로 문서유형 아래에 표시함 </a:t>
            </a:r>
            <a:endParaRPr lang="en-US" altLang="ko-KR" sz="900" smtClean="0"/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b="1" smtClean="0">
                <a:solidFill>
                  <a:srgbClr val="000000"/>
                </a:solidFill>
              </a:rPr>
              <a:t>4. </a:t>
            </a:r>
            <a:r>
              <a:rPr lang="ko-KR" altLang="en-US" sz="900" b="1" smtClean="0">
                <a:solidFill>
                  <a:srgbClr val="000000"/>
                </a:solidFill>
              </a:rPr>
              <a:t>검색조건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1) </a:t>
            </a:r>
            <a:r>
              <a:rPr lang="ko-KR" altLang="en-US" sz="900" smtClean="0">
                <a:solidFill>
                  <a:srgbClr val="000000"/>
                </a:solidFill>
              </a:rPr>
              <a:t>검색조건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제목</a:t>
            </a:r>
            <a:r>
              <a:rPr lang="en-US" altLang="ko-KR" sz="900" smtClean="0">
                <a:solidFill>
                  <a:srgbClr val="000000"/>
                </a:solidFill>
              </a:rPr>
              <a:t>|</a:t>
            </a:r>
            <a:r>
              <a:rPr lang="ko-KR" altLang="en-US" sz="900" smtClean="0">
                <a:solidFill>
                  <a:srgbClr val="000000"/>
                </a:solidFill>
              </a:rPr>
              <a:t>등록자</a:t>
            </a:r>
            <a:r>
              <a:rPr lang="en-US" altLang="ko-KR" sz="900" smtClean="0">
                <a:solidFill>
                  <a:srgbClr val="000000"/>
                </a:solidFill>
              </a:rPr>
              <a:t>|</a:t>
            </a:r>
            <a:r>
              <a:rPr lang="ko-KR" altLang="en-US" sz="900" smtClean="0">
                <a:solidFill>
                  <a:srgbClr val="000000"/>
                </a:solidFill>
              </a:rPr>
              <a:t>소유자</a:t>
            </a:r>
            <a:r>
              <a:rPr lang="en-US" altLang="ko-KR" sz="900" smtClean="0">
                <a:solidFill>
                  <a:srgbClr val="000000"/>
                </a:solidFill>
              </a:rPr>
              <a:t>|</a:t>
            </a:r>
            <a:r>
              <a:rPr lang="ko-KR" altLang="en-US" sz="900" smtClean="0">
                <a:solidFill>
                  <a:srgbClr val="000000"/>
                </a:solidFill>
              </a:rPr>
              <a:t>첨부파일명 </a:t>
            </a:r>
            <a:r>
              <a:rPr lang="en-US" altLang="ko-KR" sz="900" smtClean="0">
                <a:solidFill>
                  <a:srgbClr val="000000"/>
                </a:solidFill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</a:rPr>
              <a:t>기본값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제목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2) </a:t>
            </a:r>
            <a:r>
              <a:rPr lang="ko-KR" altLang="en-US" sz="900" smtClean="0">
                <a:solidFill>
                  <a:srgbClr val="000000"/>
                </a:solidFill>
              </a:rPr>
              <a:t>하위폴더 포함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검색시 하위폴더 포함 여부</a:t>
            </a:r>
            <a:r>
              <a:rPr lang="en-US" altLang="ko-KR" sz="900" smtClean="0">
                <a:solidFill>
                  <a:srgbClr val="000000"/>
                </a:solidFill>
              </a:rPr>
              <a:t>(Default : </a:t>
            </a:r>
            <a:r>
              <a:rPr lang="ko-KR" altLang="en-US" sz="900" smtClean="0">
                <a:solidFill>
                  <a:srgbClr val="000000"/>
                </a:solidFill>
              </a:rPr>
              <a:t>체크안함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3) </a:t>
            </a:r>
            <a:r>
              <a:rPr lang="ko-KR" altLang="en-US" sz="900" smtClean="0">
                <a:solidFill>
                  <a:srgbClr val="000000"/>
                </a:solidFill>
              </a:rPr>
              <a:t>등록기간 </a:t>
            </a:r>
            <a:r>
              <a:rPr lang="en-US" altLang="ko-KR" sz="900" smtClean="0">
                <a:solidFill>
                  <a:srgbClr val="000000"/>
                </a:solidFill>
              </a:rPr>
              <a:t>- </a:t>
            </a:r>
            <a:r>
              <a:rPr lang="ko-KR" altLang="en-US" sz="900" smtClean="0">
                <a:solidFill>
                  <a:srgbClr val="000000"/>
                </a:solidFill>
              </a:rPr>
              <a:t>기본값</a:t>
            </a:r>
            <a:r>
              <a:rPr lang="en-US" altLang="ko-KR" sz="900" smtClean="0">
                <a:solidFill>
                  <a:srgbClr val="000000"/>
                </a:solidFill>
              </a:rPr>
              <a:t> 1</a:t>
            </a:r>
            <a:r>
              <a:rPr lang="ko-KR" altLang="en-US" sz="900" smtClean="0">
                <a:solidFill>
                  <a:srgbClr val="000000"/>
                </a:solidFill>
              </a:rPr>
              <a:t>년 표시</a:t>
            </a: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4) </a:t>
            </a:r>
            <a:r>
              <a:rPr lang="ko-KR" altLang="en-US" sz="900" smtClean="0">
                <a:solidFill>
                  <a:srgbClr val="000000"/>
                </a:solidFill>
              </a:rPr>
              <a:t>문서유형 </a:t>
            </a:r>
            <a:r>
              <a:rPr lang="en-US" altLang="ko-KR" sz="900" smtClean="0">
                <a:solidFill>
                  <a:srgbClr val="000000"/>
                </a:solidFill>
              </a:rPr>
              <a:t>: </a:t>
            </a:r>
            <a:r>
              <a:rPr lang="ko-KR" altLang="en-US" sz="900" smtClean="0">
                <a:solidFill>
                  <a:srgbClr val="000000"/>
                </a:solidFill>
              </a:rPr>
              <a:t>전체</a:t>
            </a:r>
            <a:r>
              <a:rPr lang="en-US" altLang="ko-KR" sz="900" smtClean="0">
                <a:solidFill>
                  <a:srgbClr val="000000"/>
                </a:solidFill>
              </a:rPr>
              <a:t>|</a:t>
            </a:r>
            <a:r>
              <a:rPr lang="ko-KR" altLang="en-US" sz="900" smtClean="0">
                <a:solidFill>
                  <a:srgbClr val="000000"/>
                </a:solidFill>
              </a:rPr>
              <a:t>일반문서</a:t>
            </a:r>
            <a:r>
              <a:rPr lang="en-US" altLang="ko-KR" sz="900" smtClean="0">
                <a:solidFill>
                  <a:srgbClr val="000000"/>
                </a:solidFill>
              </a:rPr>
              <a:t>|</a:t>
            </a:r>
            <a:r>
              <a:rPr lang="ko-KR" altLang="en-US" sz="900" smtClean="0">
                <a:solidFill>
                  <a:srgbClr val="000000"/>
                </a:solidFill>
              </a:rPr>
              <a:t>파일문서 </a:t>
            </a:r>
            <a:r>
              <a:rPr lang="en-US" altLang="ko-KR" sz="900" smtClean="0">
                <a:solidFill>
                  <a:srgbClr val="000000"/>
                </a:solidFill>
              </a:rPr>
              <a:t>(</a:t>
            </a:r>
            <a:r>
              <a:rPr lang="ko-KR" altLang="en-US" sz="900" smtClean="0">
                <a:solidFill>
                  <a:srgbClr val="000000"/>
                </a:solidFill>
              </a:rPr>
              <a:t>기본값</a:t>
            </a:r>
            <a:r>
              <a:rPr lang="en-US" altLang="ko-KR" sz="900" smtClean="0">
                <a:solidFill>
                  <a:srgbClr val="000000"/>
                </a:solidFill>
              </a:rPr>
              <a:t> : </a:t>
            </a:r>
            <a:r>
              <a:rPr lang="ko-KR" altLang="en-US" sz="900" smtClean="0">
                <a:solidFill>
                  <a:srgbClr val="000000"/>
                </a:solidFill>
              </a:rPr>
              <a:t>전체</a:t>
            </a:r>
            <a:r>
              <a:rPr lang="en-US" altLang="ko-KR" sz="900" smtClean="0">
                <a:solidFill>
                  <a:srgbClr val="000000"/>
                </a:solidFill>
              </a:rPr>
              <a:t>)</a:t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5) </a:t>
            </a:r>
            <a:r>
              <a:rPr lang="ko-KR" altLang="en-US" sz="900" smtClean="0">
                <a:solidFill>
                  <a:srgbClr val="000000"/>
                </a:solidFill>
              </a:rPr>
              <a:t>키워드 </a:t>
            </a:r>
            <a:r>
              <a:rPr lang="en-US" altLang="ko-KR" sz="900" b="1" smtClean="0">
                <a:solidFill>
                  <a:srgbClr val="000000"/>
                </a:solidFill>
              </a:rPr>
              <a:t/>
            </a:r>
            <a:br>
              <a:rPr lang="en-US" altLang="ko-KR" sz="900" b="1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/>
            </a:r>
            <a:br>
              <a:rPr lang="en-US" altLang="ko-KR" sz="900" smtClean="0">
                <a:solidFill>
                  <a:srgbClr val="000000"/>
                </a:solidFill>
              </a:rPr>
            </a:br>
            <a:r>
              <a:rPr lang="en-US" altLang="ko-KR" sz="900" smtClean="0">
                <a:solidFill>
                  <a:srgbClr val="000000"/>
                </a:solidFill>
              </a:rPr>
              <a:t>  </a:t>
            </a: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9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ko-KR" altLang="en-US" sz="9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endParaRPr lang="en-US" altLang="ko-KR" sz="90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eaLnBrk="1" hangingPunct="1">
              <a:lnSpc>
                <a:spcPct val="130000"/>
              </a:lnSpc>
              <a:spcBef>
                <a:spcPct val="40000"/>
              </a:spcBef>
            </a:pPr>
            <a:endParaRPr lang="en-US" altLang="ko-KR" sz="9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3332820" y="279893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403050" y="1178750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97505" y="239388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90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69007" y="1152853"/>
            <a:ext cx="2764713" cy="285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78425" y="1139977"/>
            <a:ext cx="25310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user_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공통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문서목록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UI-2-1-1~2-2.psd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쪽지관리화면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– (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공통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쪽지 답장 화면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7400925" y="1628775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6" name="Rectangle 34"/>
          <p:cNvSpPr>
            <a:spLocks noChangeArrowheads="1"/>
          </p:cNvSpPr>
          <p:nvPr/>
        </p:nvSpPr>
        <p:spPr bwMode="auto">
          <a:xfrm>
            <a:off x="7400925" y="1819275"/>
            <a:ext cx="2289175" cy="4705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답장</a:t>
            </a:r>
            <a: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05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ko-KR" altLang="en-US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대화함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받은 </a:t>
            </a:r>
            <a:r>
              <a:rPr lang="ko-KR" altLang="en-US" sz="8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쪽지함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보관함에서 받은 쪽지의 경우 쪽지 답장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쪽지 답장 기능은 수신인을 선택할 수 없음</a:t>
            </a:r>
            <a:endParaRPr lang="en-US" altLang="ko-KR" sz="800" dirty="0" smtClean="0"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800" dirty="0" smtClean="0">
                <a:latin typeface="맑은 고딕" pitchFamily="50" charset="-127"/>
                <a:ea typeface="맑은 고딕" pitchFamily="50" charset="-127"/>
              </a:rPr>
              <a:t>수신인의 경우 기존 수신인과 동일 함</a:t>
            </a:r>
            <a:endParaRPr lang="en-US" altLang="ko-KR" sz="800" dirty="0"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9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전달</a:t>
            </a:r>
            <a: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9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보낸 </a:t>
            </a:r>
            <a:r>
              <a:rPr lang="ko-KR" altLang="en-US" sz="800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쪽지함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보관함에서 보낸 쪽지의 경우 쪽지 전달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쪽지 전달 기능은 쪽지 쓰기 기능과 동일하지만 내용만 복사됨</a:t>
            </a:r>
            <a:endParaRPr lang="en-US" altLang="ko-KR" sz="8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8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- </a:t>
            </a:r>
            <a:r>
              <a:rPr lang="ko-KR" altLang="en-US" sz="8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수신인은 새로 지정해야 함</a:t>
            </a:r>
            <a:endParaRPr lang="en-US" altLang="ko-KR" sz="800" dirty="0">
              <a:solidFill>
                <a:srgbClr val="3333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8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077576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 답장 화면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0.1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쪽지관리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박상진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" name="직사각형 40"/>
          <p:cNvSpPr/>
          <p:nvPr/>
        </p:nvSpPr>
        <p:spPr>
          <a:xfrm>
            <a:off x="272479" y="913606"/>
            <a:ext cx="2205245" cy="310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4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대화함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받은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보관함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</a:t>
            </a:r>
            <a:r>
              <a:rPr lang="ko-KR" altLang="en-US" sz="9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쪽지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74621" y="3883936"/>
            <a:ext cx="1890210" cy="310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400"/>
              </a:lnSpc>
            </a:pPr>
            <a:r>
              <a:rPr lang="ko-KR" altLang="en-US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보낸 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보관함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보낸쪽지</a:t>
            </a:r>
            <a:r>
              <a:rPr lang="en-US" altLang="ko-KR" sz="9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15" y="1313765"/>
            <a:ext cx="1114425" cy="752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14" y="4282388"/>
            <a:ext cx="1114425" cy="752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5" name="AutoShape 86"/>
          <p:cNvSpPr>
            <a:spLocks noChangeArrowheads="1"/>
          </p:cNvSpPr>
          <p:nvPr/>
        </p:nvSpPr>
        <p:spPr bwMode="auto">
          <a:xfrm>
            <a:off x="3720086" y="3987243"/>
            <a:ext cx="3360924" cy="201224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algn="r"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AutoShape 86"/>
          <p:cNvSpPr>
            <a:spLocks noChangeArrowheads="1"/>
          </p:cNvSpPr>
          <p:nvPr/>
        </p:nvSpPr>
        <p:spPr bwMode="auto">
          <a:xfrm>
            <a:off x="3720086" y="4188467"/>
            <a:ext cx="3360924" cy="1686183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TextBox 29"/>
          <p:cNvSpPr txBox="1">
            <a:spLocks noChangeArrowheads="1"/>
          </p:cNvSpPr>
          <p:nvPr/>
        </p:nvSpPr>
        <p:spPr bwMode="auto">
          <a:xfrm>
            <a:off x="3860788" y="4570016"/>
            <a:ext cx="3108008" cy="64372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t" anchorCtr="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좋은 내용의 문서 입니다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6422331" y="5224101"/>
            <a:ext cx="57736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25/1000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</a:p>
        </p:txBody>
      </p:sp>
      <p:sp>
        <p:nvSpPr>
          <p:cNvPr id="57" name="Rectangle 85"/>
          <p:cNvSpPr>
            <a:spLocks noChangeArrowheads="1"/>
          </p:cNvSpPr>
          <p:nvPr/>
        </p:nvSpPr>
        <p:spPr bwMode="auto">
          <a:xfrm>
            <a:off x="5013984" y="5596679"/>
            <a:ext cx="398235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kumimoji="0"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전달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Rectangle 85"/>
          <p:cNvSpPr>
            <a:spLocks noChangeArrowheads="1"/>
          </p:cNvSpPr>
          <p:nvPr/>
        </p:nvSpPr>
        <p:spPr bwMode="auto">
          <a:xfrm>
            <a:off x="5414792" y="5595523"/>
            <a:ext cx="398235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kumimoji="0"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Rectangle 85"/>
          <p:cNvSpPr>
            <a:spLocks noChangeArrowheads="1"/>
          </p:cNvSpPr>
          <p:nvPr/>
        </p:nvSpPr>
        <p:spPr bwMode="auto">
          <a:xfrm>
            <a:off x="6570561" y="4299986"/>
            <a:ext cx="398235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kumimoji="0"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3874386" y="4299475"/>
            <a:ext cx="2660863" cy="1683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anchor="ctr">
            <a:no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dirty="0" smtClean="0">
                <a:solidFill>
                  <a:schemeClr val="accent3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수신인을 선택 하세요</a:t>
            </a:r>
            <a:r>
              <a:rPr kumimoji="0" lang="en-US" altLang="ko-KR" sz="900" dirty="0" smtClean="0">
                <a:solidFill>
                  <a:schemeClr val="accent3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900" dirty="0">
              <a:solidFill>
                <a:schemeClr val="accent3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3647855" y="3915011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AutoShape 86"/>
          <p:cNvSpPr>
            <a:spLocks noChangeArrowheads="1"/>
          </p:cNvSpPr>
          <p:nvPr/>
        </p:nvSpPr>
        <p:spPr bwMode="auto">
          <a:xfrm>
            <a:off x="3738894" y="1033446"/>
            <a:ext cx="3360924" cy="201224"/>
          </a:xfrm>
          <a:prstGeom prst="roundRect">
            <a:avLst>
              <a:gd name="adj" fmla="val 9750"/>
            </a:avLst>
          </a:prstGeom>
          <a:solidFill>
            <a:srgbClr val="C0C0C0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algn="r" latinLnBrk="0">
              <a:lnSpc>
                <a:spcPct val="110000"/>
              </a:lnSpc>
              <a:buClr>
                <a:schemeClr val="tx1"/>
              </a:buClr>
              <a:defRPr/>
            </a:pP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AutoShape 86"/>
          <p:cNvSpPr>
            <a:spLocks noChangeArrowheads="1"/>
          </p:cNvSpPr>
          <p:nvPr/>
        </p:nvSpPr>
        <p:spPr bwMode="auto">
          <a:xfrm>
            <a:off x="3738894" y="1234671"/>
            <a:ext cx="3360924" cy="1411798"/>
          </a:xfrm>
          <a:prstGeom prst="roundRect">
            <a:avLst>
              <a:gd name="adj" fmla="val 1495"/>
            </a:avLst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0">
              <a:defRPr/>
            </a:pPr>
            <a:endParaRPr kumimoji="0" lang="ko-KR" altLang="ko-KR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29"/>
          <p:cNvSpPr txBox="1">
            <a:spLocks noChangeArrowheads="1"/>
          </p:cNvSpPr>
          <p:nvPr/>
        </p:nvSpPr>
        <p:spPr bwMode="auto">
          <a:xfrm>
            <a:off x="3879596" y="1313765"/>
            <a:ext cx="3108008" cy="64372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t" anchorCtr="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 bwMode="auto">
          <a:xfrm>
            <a:off x="6441139" y="2033845"/>
            <a:ext cx="577367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eaLnBrk="1" hangingPunct="1"/>
            <a:r>
              <a:rPr lang="en-US" altLang="ko-KR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0/1000</a:t>
            </a:r>
            <a:r>
              <a:rPr lang="ko-KR" altLang="en-US" sz="9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</a:t>
            </a:r>
          </a:p>
        </p:txBody>
      </p:sp>
      <p:sp>
        <p:nvSpPr>
          <p:cNvPr id="82" name="Rectangle 85"/>
          <p:cNvSpPr>
            <a:spLocks noChangeArrowheads="1"/>
          </p:cNvSpPr>
          <p:nvPr/>
        </p:nvSpPr>
        <p:spPr bwMode="auto">
          <a:xfrm>
            <a:off x="5032792" y="2350036"/>
            <a:ext cx="398235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kumimoji="0"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</a:t>
            </a:r>
            <a:r>
              <a:rPr kumimoji="0"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Rectangle 85"/>
          <p:cNvSpPr>
            <a:spLocks noChangeArrowheads="1"/>
          </p:cNvSpPr>
          <p:nvPr/>
        </p:nvSpPr>
        <p:spPr bwMode="auto">
          <a:xfrm>
            <a:off x="5433600" y="2348880"/>
            <a:ext cx="398235" cy="1678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r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kumimoji="0"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  <a:endParaRPr kumimoji="0"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3666663" y="961214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" name="직선 화살표 연결선 59"/>
          <p:cNvCxnSpPr>
            <a:endCxn id="79" idx="1"/>
          </p:cNvCxnSpPr>
          <p:nvPr/>
        </p:nvCxnSpPr>
        <p:spPr>
          <a:xfrm>
            <a:off x="1307595" y="1665336"/>
            <a:ext cx="2431299" cy="275234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직선 화살표 연결선 86"/>
          <p:cNvCxnSpPr>
            <a:endCxn id="46" idx="1"/>
          </p:cNvCxnSpPr>
          <p:nvPr/>
        </p:nvCxnSpPr>
        <p:spPr>
          <a:xfrm>
            <a:off x="1262074" y="4658625"/>
            <a:ext cx="2458012" cy="372934"/>
          </a:xfrm>
          <a:prstGeom prst="straightConnector1">
            <a:avLst/>
          </a:prstGeom>
          <a:noFill/>
          <a:ln w="19050">
            <a:solidFill>
              <a:srgbClr val="0000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Rectangle 260"/>
          <p:cNvSpPr>
            <a:spLocks noChangeArrowheads="1"/>
          </p:cNvSpPr>
          <p:nvPr/>
        </p:nvSpPr>
        <p:spPr bwMode="auto">
          <a:xfrm>
            <a:off x="3755888" y="1031769"/>
            <a:ext cx="3343930" cy="16147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Rectangle 260"/>
          <p:cNvSpPr>
            <a:spLocks noChangeArrowheads="1"/>
          </p:cNvSpPr>
          <p:nvPr/>
        </p:nvSpPr>
        <p:spPr bwMode="auto">
          <a:xfrm>
            <a:off x="3737080" y="3987242"/>
            <a:ext cx="3343930" cy="188740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13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 descr="블릿1"/>
          <p:cNvSpPr>
            <a:spLocks noChangeArrowheads="1"/>
          </p:cNvSpPr>
          <p:nvPr/>
        </p:nvSpPr>
        <p:spPr bwMode="auto">
          <a:xfrm>
            <a:off x="3285403" y="2656319"/>
            <a:ext cx="3235469" cy="788843"/>
          </a:xfrm>
          <a:prstGeom prst="roundRect">
            <a:avLst>
              <a:gd name="adj" fmla="val 28241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통합검색</a:t>
            </a:r>
            <a:endParaRPr lang="ko-KR" altLang="ko-KR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5"/>
          <p:cNvSpPr>
            <a:spLocks noChangeArrowheads="1"/>
          </p:cNvSpPr>
          <p:nvPr/>
        </p:nvSpPr>
        <p:spPr bwMode="auto">
          <a:xfrm>
            <a:off x="7400925" y="1052513"/>
            <a:ext cx="2289175" cy="5048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000" rIns="5400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ct val="120000"/>
              </a:lnSpc>
              <a:buFont typeface="맑은 고딕" pitchFamily="50" charset="-127"/>
              <a:buChar char="•"/>
            </a:pP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통합검색 </a:t>
            </a:r>
            <a:r>
              <a:rPr lang="en-US" altLang="ko-KR" sz="900" b="1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00" b="1" smtClean="0">
                <a:latin typeface="맑은 고딕" pitchFamily="50" charset="-127"/>
                <a:ea typeface="맑은 고딕" pitchFamily="50" charset="-127"/>
              </a:rPr>
              <a:t>상세조회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 Box 36"/>
          <p:cNvSpPr txBox="1">
            <a:spLocks noChangeArrowheads="1"/>
          </p:cNvSpPr>
          <p:nvPr/>
        </p:nvSpPr>
        <p:spPr bwMode="auto">
          <a:xfrm>
            <a:off x="7400925" y="836613"/>
            <a:ext cx="6953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화면개요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4" name="Text Box 37"/>
          <p:cNvSpPr txBox="1">
            <a:spLocks noChangeArrowheads="1"/>
          </p:cNvSpPr>
          <p:nvPr/>
        </p:nvSpPr>
        <p:spPr bwMode="auto">
          <a:xfrm>
            <a:off x="587515" y="3834020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587515" y="4024519"/>
            <a:ext cx="9091010" cy="2509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1) </a:t>
            </a:r>
            <a:r>
              <a:rPr lang="ko-KR" altLang="en-US" sz="900" smtClean="0"/>
              <a:t>상세검색창 열기</a:t>
            </a:r>
            <a:endParaRPr lang="en-US" altLang="ko-KR" sz="900" smtClean="0"/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2) </a:t>
            </a:r>
            <a:r>
              <a:rPr lang="ko-KR" altLang="en-US" sz="900" smtClean="0"/>
              <a:t>검색어 </a:t>
            </a:r>
            <a:r>
              <a:rPr lang="en-US" altLang="ko-KR" sz="900" smtClean="0"/>
              <a:t>: </a:t>
            </a:r>
            <a:r>
              <a:rPr lang="ko-KR" altLang="en-US" sz="900" smtClean="0"/>
              <a:t>검색 대상 단어 또는 문장</a:t>
            </a: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3) </a:t>
            </a:r>
            <a:r>
              <a:rPr lang="ko-KR" altLang="en-US" sz="900" smtClean="0"/>
              <a:t>결과내 재 검색 </a:t>
            </a:r>
            <a:r>
              <a:rPr lang="en-US" altLang="ko-KR" sz="900" smtClean="0"/>
              <a:t>: </a:t>
            </a:r>
            <a:r>
              <a:rPr lang="ko-KR" altLang="en-US" sz="900" smtClean="0"/>
              <a:t>검색된 결과에서 다른 검색어</a:t>
            </a:r>
            <a:r>
              <a:rPr lang="en-US" altLang="ko-KR" sz="900" smtClean="0"/>
              <a:t>, </a:t>
            </a:r>
            <a:r>
              <a:rPr lang="ko-KR" altLang="en-US" sz="900" smtClean="0"/>
              <a:t>다른 조건에 대해서 다시 검색</a:t>
            </a:r>
            <a:r>
              <a:rPr lang="en-US" altLang="ko-KR" sz="900" smtClean="0"/>
              <a:t>. </a:t>
            </a: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4) </a:t>
            </a:r>
            <a:r>
              <a:rPr lang="ko-KR" altLang="en-US" sz="900" smtClean="0"/>
              <a:t>등록 기간 </a:t>
            </a:r>
            <a:r>
              <a:rPr lang="en-US" altLang="ko-KR" sz="900" smtClean="0"/>
              <a:t>: </a:t>
            </a:r>
            <a:r>
              <a:rPr lang="ko-KR" altLang="en-US" sz="900" smtClean="0"/>
              <a:t>검색 조회 기간 범위 선택</a:t>
            </a:r>
            <a:r>
              <a:rPr lang="en-US" altLang="ko-KR" sz="900" smtClean="0"/>
              <a:t>.</a:t>
            </a: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5) </a:t>
            </a:r>
            <a:r>
              <a:rPr lang="ko-KR" altLang="en-US" sz="900" smtClean="0"/>
              <a:t>검색범위 </a:t>
            </a:r>
            <a:r>
              <a:rPr lang="en-US" altLang="ko-KR" sz="900" smtClean="0"/>
              <a:t>: </a:t>
            </a:r>
            <a:r>
              <a:rPr lang="ko-KR" altLang="en-US" sz="900" smtClean="0"/>
              <a:t>검색 대상 범위 선택</a:t>
            </a:r>
            <a:r>
              <a:rPr lang="en-US" altLang="ko-KR" sz="900" smtClean="0"/>
              <a:t>. </a:t>
            </a:r>
            <a:r>
              <a:rPr lang="ko-KR" altLang="en-US" sz="900" smtClean="0"/>
              <a:t>범위 선택은 전체</a:t>
            </a:r>
            <a:r>
              <a:rPr lang="en-US" altLang="ko-KR" sz="900" smtClean="0"/>
              <a:t>, </a:t>
            </a:r>
            <a:r>
              <a:rPr lang="ko-KR" altLang="en-US" sz="900" smtClean="0"/>
              <a:t>제목</a:t>
            </a:r>
            <a:r>
              <a:rPr lang="en-US" altLang="ko-KR" sz="900" smtClean="0"/>
              <a:t>, </a:t>
            </a:r>
            <a:r>
              <a:rPr lang="ko-KR" altLang="en-US" sz="900" smtClean="0"/>
              <a:t>본문</a:t>
            </a:r>
            <a:r>
              <a:rPr lang="en-US" altLang="ko-KR" sz="900" smtClean="0"/>
              <a:t>, </a:t>
            </a:r>
            <a:r>
              <a:rPr lang="ko-KR" altLang="en-US" sz="900" smtClean="0"/>
              <a:t>등록자</a:t>
            </a:r>
            <a:r>
              <a:rPr lang="en-US" altLang="ko-KR" sz="900" smtClean="0"/>
              <a:t>, </a:t>
            </a:r>
            <a:r>
              <a:rPr lang="ko-KR" altLang="en-US" sz="900" smtClean="0"/>
              <a:t>첨부파일명</a:t>
            </a:r>
            <a:r>
              <a:rPr lang="en-US" altLang="ko-KR" sz="900" smtClean="0"/>
              <a:t>, </a:t>
            </a:r>
            <a:r>
              <a:rPr lang="ko-KR" altLang="en-US" sz="900" smtClean="0"/>
              <a:t>첨부내용으로 구분 됨</a:t>
            </a:r>
            <a:r>
              <a:rPr lang="en-US" altLang="ko-KR" sz="900" smtClean="0"/>
              <a:t>.</a:t>
            </a: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6) </a:t>
            </a:r>
            <a:r>
              <a:rPr lang="ko-KR" altLang="en-US" sz="900" smtClean="0"/>
              <a:t>문서유형 </a:t>
            </a:r>
            <a:r>
              <a:rPr lang="en-US" altLang="ko-KR" sz="900" smtClean="0"/>
              <a:t>: EDMS</a:t>
            </a:r>
            <a:r>
              <a:rPr lang="ko-KR" altLang="en-US" sz="900" smtClean="0"/>
              <a:t>에서 지정된 문서유형 선택</a:t>
            </a:r>
            <a:r>
              <a:rPr lang="en-US" altLang="ko-KR" sz="900" smtClean="0"/>
              <a:t>.</a:t>
            </a: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7) </a:t>
            </a:r>
            <a:r>
              <a:rPr lang="ko-KR" altLang="en-US" sz="900" smtClean="0"/>
              <a:t>폴더위치 </a:t>
            </a:r>
            <a:r>
              <a:rPr lang="en-US" altLang="ko-KR" sz="900" smtClean="0"/>
              <a:t>: </a:t>
            </a:r>
            <a:r>
              <a:rPr lang="ko-KR" altLang="en-US" sz="900" smtClean="0"/>
              <a:t>특정 폴더에 등록된 문서 검색</a:t>
            </a:r>
            <a:r>
              <a:rPr lang="en-US" altLang="ko-KR" sz="900" smtClean="0"/>
              <a:t>.</a:t>
            </a:r>
          </a:p>
          <a:p>
            <a:pPr lvl="0" eaLnBrk="1" hangingPunct="1">
              <a:lnSpc>
                <a:spcPts val="1300"/>
              </a:lnSpc>
              <a:spcBef>
                <a:spcPts val="0"/>
              </a:spcBef>
            </a:pPr>
            <a:r>
              <a:rPr lang="en-US" altLang="ko-KR" sz="900" smtClean="0"/>
              <a:t>8) </a:t>
            </a:r>
            <a:r>
              <a:rPr lang="ko-KR" altLang="en-US" sz="900" smtClean="0"/>
              <a:t>하위폴더 포함 </a:t>
            </a:r>
            <a:r>
              <a:rPr lang="en-US" altLang="ko-KR" sz="900" smtClean="0"/>
              <a:t>: </a:t>
            </a:r>
            <a:r>
              <a:rPr lang="ko-KR" altLang="en-US" sz="900" smtClean="0"/>
              <a:t>폴더위치에 지정된 폴더 및 하위폴더에 등록된 문서 검색</a:t>
            </a:r>
            <a:r>
              <a:rPr lang="en-US" altLang="ko-KR" sz="900" smtClean="0"/>
              <a:t>.</a:t>
            </a:r>
            <a:endParaRPr lang="en-US" altLang="ko-KR" sz="900" dirty="0"/>
          </a:p>
        </p:txBody>
      </p:sp>
      <p:graphicFrame>
        <p:nvGraphicFramePr>
          <p:cNvPr id="6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077576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통합검색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상세조회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통합검색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500" y="953725"/>
            <a:ext cx="50863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타원 31"/>
          <p:cNvSpPr/>
          <p:nvPr/>
        </p:nvSpPr>
        <p:spPr>
          <a:xfrm>
            <a:off x="5043010" y="131376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500" y="1898830"/>
            <a:ext cx="65817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꺾인 연결선 35"/>
          <p:cNvCxnSpPr>
            <a:stCxn id="32" idx="4"/>
            <a:endCxn id="31747" idx="0"/>
          </p:cNvCxnSpPr>
          <p:nvPr/>
        </p:nvCxnSpPr>
        <p:spPr>
          <a:xfrm rot="5400000">
            <a:off x="4209014" y="992603"/>
            <a:ext cx="440602" cy="137185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077576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통합검색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메인화면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통합검색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65" y="818710"/>
            <a:ext cx="96760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465" y="1628800"/>
            <a:ext cx="96760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7575" y="2708920"/>
            <a:ext cx="65817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" name="Shape 34"/>
          <p:cNvCxnSpPr>
            <a:endCxn id="33" idx="3"/>
          </p:cNvCxnSpPr>
          <p:nvPr/>
        </p:nvCxnSpPr>
        <p:spPr>
          <a:xfrm rot="5400000">
            <a:off x="7213768" y="2529427"/>
            <a:ext cx="1475175" cy="48401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8103350" y="2033845"/>
            <a:ext cx="144462" cy="144463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227475" y="4509094"/>
            <a:ext cx="4397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000" b="1">
                <a:latin typeface="맑은 고딕" pitchFamily="50" charset="-127"/>
                <a:ea typeface="맑은 고딕" pitchFamily="50" charset="-127"/>
              </a:rPr>
              <a:t>설명 </a:t>
            </a:r>
            <a:r>
              <a:rPr lang="en-US" altLang="ko-KR" sz="1000" b="1">
                <a:latin typeface="맑은 고딕" pitchFamily="50" charset="-127"/>
                <a:ea typeface="맑은 고딕" pitchFamily="50" charset="-127"/>
              </a:rPr>
              <a:t>]</a:t>
            </a: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227475" y="4699594"/>
            <a:ext cx="9091010" cy="4846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90000" rIns="54000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28600" lvl="0" indent="-228600" eaLnBrk="1" hangingPunct="1">
              <a:lnSpc>
                <a:spcPts val="1300"/>
              </a:lnSpc>
              <a:spcBef>
                <a:spcPts val="0"/>
              </a:spcBef>
              <a:buAutoNum type="arabicParenR"/>
            </a:pPr>
            <a:r>
              <a:rPr lang="ko-KR" altLang="en-US" sz="900" smtClean="0"/>
              <a:t>상세검색 부분 활성</a:t>
            </a:r>
            <a:r>
              <a:rPr lang="en-US" altLang="ko-KR" sz="900" smtClean="0"/>
              <a:t>(Layer)</a:t>
            </a:r>
          </a:p>
          <a:p>
            <a:pPr marL="228600" lvl="0" indent="-228600" eaLnBrk="1" hangingPunct="1">
              <a:lnSpc>
                <a:spcPts val="1300"/>
              </a:lnSpc>
              <a:spcBef>
                <a:spcPts val="0"/>
              </a:spcBef>
            </a:pPr>
            <a:endParaRPr lang="en-US" altLang="ko-KR" sz="9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077576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통합검색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메인화면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미리보기 사용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통합검색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65" y="818710"/>
            <a:ext cx="96760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465" y="1628800"/>
            <a:ext cx="96760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470" y="2708920"/>
            <a:ext cx="958606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2860" y="5724255"/>
            <a:ext cx="152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077576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통합검색 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메인화면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미리보기 사용안함</a:t>
                      </a: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통합검색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2015.02.12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박재수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465" y="818710"/>
            <a:ext cx="96760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465" y="1628800"/>
            <a:ext cx="96760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92860" y="5724255"/>
            <a:ext cx="152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466" y="2933945"/>
            <a:ext cx="9631069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 descr="블릿1"/>
          <p:cNvSpPr>
            <a:spLocks noChangeArrowheads="1"/>
          </p:cNvSpPr>
          <p:nvPr/>
        </p:nvSpPr>
        <p:spPr bwMode="auto">
          <a:xfrm>
            <a:off x="3285403" y="2656319"/>
            <a:ext cx="3235469" cy="788843"/>
          </a:xfrm>
          <a:prstGeom prst="roundRect">
            <a:avLst>
              <a:gd name="adj" fmla="val 28241"/>
            </a:avLst>
          </a:prstGeom>
          <a:blipFill dpi="0" rotWithShape="1">
            <a:blip r:embed="rId2" cstate="print"/>
            <a:srcRect/>
            <a:stretch>
              <a:fillRect/>
            </a:stretch>
          </a:blipFill>
          <a:ln w="9525" algn="ctr">
            <a:solidFill>
              <a:srgbClr val="0000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endParaRPr lang="ko-KR" altLang="ko-KR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146545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문서 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일반사용자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418728"/>
              </p:ext>
            </p:extLst>
          </p:nvPr>
        </p:nvGraphicFramePr>
        <p:xfrm>
          <a:off x="2492326" y="2329197"/>
          <a:ext cx="6931309" cy="125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090"/>
                <a:gridCol w="1260141"/>
                <a:gridCol w="1395155"/>
                <a:gridCol w="1305145"/>
                <a:gridCol w="1298778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유형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" name="직사각형 231"/>
          <p:cNvSpPr/>
          <p:nvPr/>
        </p:nvSpPr>
        <p:spPr>
          <a:xfrm>
            <a:off x="3512840" y="1883134"/>
            <a:ext cx="561145" cy="1807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3" name="직사각형 232"/>
          <p:cNvSpPr/>
          <p:nvPr/>
        </p:nvSpPr>
        <p:spPr bwMode="auto">
          <a:xfrm>
            <a:off x="2297705" y="1882435"/>
            <a:ext cx="410369" cy="12189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등록기간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5" y="1877349"/>
            <a:ext cx="212823" cy="1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" name="직사각형 234"/>
          <p:cNvSpPr/>
          <p:nvPr/>
        </p:nvSpPr>
        <p:spPr>
          <a:xfrm>
            <a:off x="4454672" y="1887549"/>
            <a:ext cx="553128" cy="1752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40" y="1881792"/>
            <a:ext cx="212823" cy="1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3" name="직사각형 242"/>
          <p:cNvSpPr/>
          <p:nvPr/>
        </p:nvSpPr>
        <p:spPr bwMode="auto">
          <a:xfrm>
            <a:off x="4356353" y="1899929"/>
            <a:ext cx="80150" cy="1371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0" y="1885845"/>
            <a:ext cx="216906" cy="178219"/>
          </a:xfrm>
          <a:prstGeom prst="rect">
            <a:avLst/>
          </a:prstGeom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5"/>
          <p:cNvGrpSpPr/>
          <p:nvPr/>
        </p:nvGrpSpPr>
        <p:grpSpPr>
          <a:xfrm>
            <a:off x="2837765" y="1882400"/>
            <a:ext cx="649120" cy="198735"/>
            <a:chOff x="2837765" y="1882400"/>
            <a:chExt cx="649120" cy="198735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2837765" y="1882400"/>
              <a:ext cx="585065" cy="18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square" lIns="0" tIns="0" rIns="0" bIns="0" rtlCol="0" anchor="ctr">
              <a:spAutoFit/>
            </a:bodyPr>
            <a:lstStyle/>
            <a:p>
              <a:pPr algn="ctr" eaLnBrk="1" hangingPunct="1"/>
              <a: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개월</a:t>
              </a:r>
            </a:p>
          </p:txBody>
        </p:sp>
        <p:pic>
          <p:nvPicPr>
            <p:cNvPr id="276" name="Picture 1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412" y="1886735"/>
              <a:ext cx="153473" cy="19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" name="TextBox 54"/>
          <p:cNvSpPr txBox="1"/>
          <p:nvPr/>
        </p:nvSpPr>
        <p:spPr bwMode="auto">
          <a:xfrm>
            <a:off x="8553400" y="1583795"/>
            <a:ext cx="1134926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위치 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 문서 현황</a:t>
            </a:r>
          </a:p>
        </p:txBody>
      </p:sp>
      <p:sp>
        <p:nvSpPr>
          <p:cNvPr id="57" name="TextBox 56"/>
          <p:cNvSpPr txBox="1"/>
          <p:nvPr/>
        </p:nvSpPr>
        <p:spPr bwMode="auto">
          <a:xfrm>
            <a:off x="5560345" y="1913946"/>
            <a:ext cx="206787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데이터는 익일 기준 통계 자료 입니다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7"/>
          <p:cNvGrpSpPr/>
          <p:nvPr/>
        </p:nvGrpSpPr>
        <p:grpSpPr>
          <a:xfrm>
            <a:off x="3639617" y="2393885"/>
            <a:ext cx="58728" cy="115438"/>
            <a:chOff x="3647855" y="2393885"/>
            <a:chExt cx="58728" cy="115438"/>
          </a:xfrm>
        </p:grpSpPr>
        <p:sp>
          <p:nvSpPr>
            <p:cNvPr id="7" name="이등변 삼각형 6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63" name="이등변 삼각형 62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5403050" y="1628800"/>
            <a:ext cx="2565285" cy="67507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꺾인 연결선 48"/>
          <p:cNvCxnSpPr/>
          <p:nvPr/>
        </p:nvCxnSpPr>
        <p:spPr>
          <a:xfrm rot="16200000" flipH="1">
            <a:off x="4502950" y="3609019"/>
            <a:ext cx="3195355" cy="22502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313040" y="5679250"/>
            <a:ext cx="2025225" cy="2250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mtClean="0">
                <a:solidFill>
                  <a:srgbClr val="FF0000"/>
                </a:solidFill>
              </a:rPr>
              <a:t>* </a:t>
            </a:r>
            <a:r>
              <a:rPr lang="ko-KR" altLang="en-US" sz="900" smtClean="0">
                <a:solidFill>
                  <a:srgbClr val="FF0000"/>
                </a:solidFill>
              </a:rPr>
              <a:t>도움말 위치 고민해주세요</a:t>
            </a:r>
            <a:r>
              <a:rPr lang="en-US" altLang="ko-KR" sz="900" smtClean="0">
                <a:solidFill>
                  <a:schemeClr val="tx1"/>
                </a:solidFill>
              </a:rPr>
              <a:t>.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193360" y="1358770"/>
            <a:ext cx="1712640" cy="49505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꺾인 연결선 55"/>
          <p:cNvCxnSpPr/>
          <p:nvPr/>
        </p:nvCxnSpPr>
        <p:spPr>
          <a:xfrm rot="5400000">
            <a:off x="5672226" y="2849445"/>
            <a:ext cx="3582889" cy="196100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38966" y="1375247"/>
            <a:ext cx="2068679" cy="5077212"/>
            <a:chOff x="138966" y="1375247"/>
            <a:chExt cx="2068679" cy="5077212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19" y="1375247"/>
              <a:ext cx="2067226" cy="507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66" y="3527857"/>
              <a:ext cx="1478040" cy="193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1929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56886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유형별 보유현황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일반사용자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" name="직사각형 231"/>
          <p:cNvSpPr/>
          <p:nvPr/>
        </p:nvSpPr>
        <p:spPr>
          <a:xfrm>
            <a:off x="3512840" y="1883134"/>
            <a:ext cx="561145" cy="1807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3" name="직사각형 232"/>
          <p:cNvSpPr/>
          <p:nvPr/>
        </p:nvSpPr>
        <p:spPr bwMode="auto">
          <a:xfrm>
            <a:off x="2297705" y="1882435"/>
            <a:ext cx="410369" cy="12189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등록기간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5" y="1877349"/>
            <a:ext cx="212823" cy="1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" name="직사각형 234"/>
          <p:cNvSpPr/>
          <p:nvPr/>
        </p:nvSpPr>
        <p:spPr>
          <a:xfrm>
            <a:off x="4454672" y="1887549"/>
            <a:ext cx="553128" cy="1752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40" y="1881792"/>
            <a:ext cx="212823" cy="1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3" name="직사각형 242"/>
          <p:cNvSpPr/>
          <p:nvPr/>
        </p:nvSpPr>
        <p:spPr bwMode="auto">
          <a:xfrm>
            <a:off x="4356353" y="1899929"/>
            <a:ext cx="80150" cy="1371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0" y="1885845"/>
            <a:ext cx="216906" cy="178219"/>
          </a:xfrm>
          <a:prstGeom prst="rect">
            <a:avLst/>
          </a:prstGeom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5"/>
          <p:cNvGrpSpPr/>
          <p:nvPr/>
        </p:nvGrpSpPr>
        <p:grpSpPr>
          <a:xfrm>
            <a:off x="2837765" y="1882400"/>
            <a:ext cx="649120" cy="198735"/>
            <a:chOff x="2837765" y="1882400"/>
            <a:chExt cx="649120" cy="198735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2837765" y="1882400"/>
              <a:ext cx="585065" cy="18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square" lIns="0" tIns="0" rIns="0" bIns="0" rtlCol="0" anchor="ctr">
              <a:spAutoFit/>
            </a:bodyPr>
            <a:lstStyle/>
            <a:p>
              <a:pPr algn="ctr" eaLnBrk="1" hangingPunct="1"/>
              <a: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개월</a:t>
              </a:r>
            </a:p>
          </p:txBody>
        </p:sp>
        <p:pic>
          <p:nvPicPr>
            <p:cNvPr id="276" name="Picture 1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412" y="1886735"/>
              <a:ext cx="153473" cy="19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" name="TextBox 56"/>
          <p:cNvSpPr txBox="1"/>
          <p:nvPr/>
        </p:nvSpPr>
        <p:spPr bwMode="auto">
          <a:xfrm>
            <a:off x="5560345" y="1913946"/>
            <a:ext cx="206787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데이터는 익일 기준 통계 자료 입니다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26463"/>
              </p:ext>
            </p:extLst>
          </p:nvPr>
        </p:nvGraphicFramePr>
        <p:xfrm>
          <a:off x="2492326" y="2329197"/>
          <a:ext cx="5632531" cy="1519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2090"/>
                <a:gridCol w="1260141"/>
                <a:gridCol w="1395155"/>
                <a:gridCol w="1305145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유형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일반문서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알게이트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결재문서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4kb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499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2M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pSp>
        <p:nvGrpSpPr>
          <p:cNvPr id="6" name="그룹 57"/>
          <p:cNvGrpSpPr/>
          <p:nvPr/>
        </p:nvGrpSpPr>
        <p:grpSpPr>
          <a:xfrm>
            <a:off x="3639617" y="2393885"/>
            <a:ext cx="58728" cy="115438"/>
            <a:chOff x="3647855" y="2393885"/>
            <a:chExt cx="58728" cy="115438"/>
          </a:xfrm>
        </p:grpSpPr>
        <p:sp>
          <p:nvSpPr>
            <p:cNvPr id="59" name="이등변 삼각형 58"/>
            <p:cNvSpPr/>
            <p:nvPr/>
          </p:nvSpPr>
          <p:spPr>
            <a:xfrm>
              <a:off x="3647855" y="2393885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60" name="이등변 삼각형 59"/>
            <p:cNvSpPr/>
            <p:nvPr/>
          </p:nvSpPr>
          <p:spPr>
            <a:xfrm rot="10800000">
              <a:off x="3647855" y="2463604"/>
              <a:ext cx="58728" cy="4571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2700" cap="sq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37128" y="1378710"/>
            <a:ext cx="2071645" cy="5088065"/>
            <a:chOff x="137128" y="1378710"/>
            <a:chExt cx="2071645" cy="508806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28" y="1378710"/>
              <a:ext cx="2071645" cy="5088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66" y="3527857"/>
              <a:ext cx="1478040" cy="193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4600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Group 2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441517"/>
              </p:ext>
            </p:extLst>
          </p:nvPr>
        </p:nvGraphicFramePr>
        <p:xfrm>
          <a:off x="138113" y="115888"/>
          <a:ext cx="9639299" cy="576262"/>
        </p:xfrm>
        <a:graphic>
          <a:graphicData uri="http://schemas.openxmlformats.org/drawingml/2006/table">
            <a:tbl>
              <a:tblPr/>
              <a:tblGrid>
                <a:gridCol w="854029"/>
                <a:gridCol w="4248615"/>
                <a:gridCol w="1008146"/>
                <a:gridCol w="1407173"/>
                <a:gridCol w="1107104"/>
                <a:gridCol w="1014232"/>
              </a:tblGrid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구성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1076325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255713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4351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 1.1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1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분류</a:t>
                      </a:r>
                    </a:p>
                  </a:txBody>
                  <a:tcPr marL="36001" marR="36001" marT="36012" marB="3601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현황 및 통계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통계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보안등급별 보유현황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일반사용자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2015.02.13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최은옥</a:t>
                      </a:r>
                    </a:p>
                  </a:txBody>
                  <a:tcPr marL="36001" marR="36001" marT="36012" marB="36012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6640799" y="820286"/>
            <a:ext cx="987450" cy="1243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홍길동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님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일반사용자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564" y="801660"/>
            <a:ext cx="444972" cy="1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8742552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시스템관리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9283473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8116772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313827" y="820286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1" name="직선 연결선 150"/>
          <p:cNvCxnSpPr/>
          <p:nvPr/>
        </p:nvCxnSpPr>
        <p:spPr>
          <a:xfrm>
            <a:off x="2216696" y="1808820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2225840" y="2123855"/>
            <a:ext cx="75608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Picture 3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26" y="6325387"/>
            <a:ext cx="7497715" cy="2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17400" y="6218673"/>
            <a:ext cx="253297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" name="TextBox 239"/>
          <p:cNvSpPr txBox="1"/>
          <p:nvPr/>
        </p:nvSpPr>
        <p:spPr>
          <a:xfrm>
            <a:off x="8145144" y="820286"/>
            <a:ext cx="51296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임시작업함</a:t>
            </a: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42" name="직선 연결선 241"/>
          <p:cNvCxnSpPr/>
          <p:nvPr/>
        </p:nvCxnSpPr>
        <p:spPr>
          <a:xfrm flipV="1">
            <a:off x="8693685" y="820162"/>
            <a:ext cx="0" cy="1495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>
            <a:off x="2198933" y="1475640"/>
            <a:ext cx="0" cy="5112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276775" y="1076124"/>
            <a:ext cx="80021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나의문서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1190082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2372326" y="1076124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rtlCol="0" anchor="ctr">
            <a:spAutoFit/>
          </a:bodyPr>
          <a:lstStyle/>
          <a:p>
            <a:pPr eaLnBrk="1" hangingPunct="1"/>
            <a:r>
              <a:rPr lang="ko-KR" altLang="en-US" sz="12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업무문서함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75" y="773085"/>
            <a:ext cx="9634565" cy="60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" name="직사각형 231"/>
          <p:cNvSpPr/>
          <p:nvPr/>
        </p:nvSpPr>
        <p:spPr>
          <a:xfrm>
            <a:off x="3512840" y="1883134"/>
            <a:ext cx="561145" cy="1807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3" name="직사각형 232"/>
          <p:cNvSpPr/>
          <p:nvPr/>
        </p:nvSpPr>
        <p:spPr bwMode="auto">
          <a:xfrm>
            <a:off x="2297705" y="1882435"/>
            <a:ext cx="410369" cy="12189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등록기간</a:t>
            </a:r>
            <a:endParaRPr kumimoji="0" lang="ko-KR" altLang="en-US" sz="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25" y="1877349"/>
            <a:ext cx="212823" cy="1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" name="직사각형 234"/>
          <p:cNvSpPr/>
          <p:nvPr/>
        </p:nvSpPr>
        <p:spPr>
          <a:xfrm>
            <a:off x="4454672" y="1887549"/>
            <a:ext cx="553128" cy="1752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40" y="1881792"/>
            <a:ext cx="212823" cy="19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3" name="직사각형 242"/>
          <p:cNvSpPr/>
          <p:nvPr/>
        </p:nvSpPr>
        <p:spPr bwMode="auto">
          <a:xfrm>
            <a:off x="4356353" y="1899929"/>
            <a:ext cx="80150" cy="1371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kumimoji="0" lang="ko-KR" altLang="en-US" sz="9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0" y="1885845"/>
            <a:ext cx="216906" cy="178219"/>
          </a:xfrm>
          <a:prstGeom prst="rect">
            <a:avLst/>
          </a:prstGeom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0" y="1857354"/>
            <a:ext cx="739081" cy="2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5"/>
          <p:cNvGrpSpPr/>
          <p:nvPr/>
        </p:nvGrpSpPr>
        <p:grpSpPr>
          <a:xfrm>
            <a:off x="2837765" y="1882400"/>
            <a:ext cx="649120" cy="198735"/>
            <a:chOff x="2837765" y="1882400"/>
            <a:chExt cx="649120" cy="198735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2837765" y="1882400"/>
              <a:ext cx="585065" cy="187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  <p:txBody>
            <a:bodyPr wrap="square" lIns="0" tIns="0" rIns="0" bIns="0" rtlCol="0" anchor="ctr">
              <a:spAutoFit/>
            </a:bodyPr>
            <a:lstStyle/>
            <a:p>
              <a:pPr algn="ctr" eaLnBrk="1" hangingPunct="1"/>
              <a:r>
                <a:rPr lang="en-US" altLang="ko-KR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9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개월</a:t>
              </a:r>
            </a:p>
          </p:txBody>
        </p:sp>
        <p:pic>
          <p:nvPicPr>
            <p:cNvPr id="276" name="Picture 1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412" y="1886735"/>
              <a:ext cx="153473" cy="19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" name="TextBox 56"/>
          <p:cNvSpPr txBox="1"/>
          <p:nvPr/>
        </p:nvSpPr>
        <p:spPr bwMode="auto">
          <a:xfrm>
            <a:off x="5560345" y="1913946"/>
            <a:ext cx="206787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rtlCol="0" anchor="ctr">
            <a:spAutoFit/>
          </a:bodyPr>
          <a:lstStyle/>
          <a:p>
            <a:pPr eaLnBrk="1" hangingPunct="1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데이터는 익일 기준 통계 자료 입니다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20027"/>
              </p:ext>
            </p:extLst>
          </p:nvPr>
        </p:nvGraphicFramePr>
        <p:xfrm>
          <a:off x="2492326" y="2329197"/>
          <a:ext cx="5632531" cy="1258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554"/>
                <a:gridCol w="1551677"/>
                <a:gridCol w="1283638"/>
                <a:gridCol w="1416662"/>
              </a:tblGrid>
              <a:tr h="2165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등급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문서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수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6006" marB="360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일반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대외비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극비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30Mb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05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413Mb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4" marR="36004" marT="35996" marB="359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136357" y="1378897"/>
            <a:ext cx="2069445" cy="5082663"/>
            <a:chOff x="136357" y="1378897"/>
            <a:chExt cx="2069445" cy="508266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57" y="1378897"/>
              <a:ext cx="2069445" cy="508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966" y="3527857"/>
              <a:ext cx="1478040" cy="193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0296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기본 디자인">
  <a:themeElements>
    <a:clrScheme name="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 w="12700" cap="sq" cmpd="sng">
          <a:solidFill>
            <a:schemeClr val="tx1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 wrap="none" lIns="0" tIns="0" rIns="0" bIns="0" rtlCol="0" anchor="ctr">
        <a:spAutoFit/>
      </a:bodyPr>
      <a:lstStyle>
        <a:defPPr eaLnBrk="1" hangingPunct="1">
          <a:defRPr sz="90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기본 디자인">
  <a:themeElements>
    <a:clrScheme name="2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12682</TotalTime>
  <Words>7143</Words>
  <Application>Microsoft Office PowerPoint</Application>
  <PresentationFormat>A4 용지(210x297mm)</PresentationFormat>
  <Paragraphs>3991</Paragraphs>
  <Slides>121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121</vt:i4>
      </vt:variant>
    </vt:vector>
  </HeadingPairs>
  <TitlesOfParts>
    <vt:vector size="132" baseType="lpstr">
      <vt:lpstr>HY견고딕</vt:lpstr>
      <vt:lpstr>가는각진제목체</vt:lpstr>
      <vt:lpstr>굴림</vt:lpstr>
      <vt:lpstr>나눔고딕</vt:lpstr>
      <vt:lpstr>맑은 고딕</vt:lpstr>
      <vt:lpstr>Arial</vt:lpstr>
      <vt:lpstr>Cambria Math</vt:lpstr>
      <vt:lpstr>Wingdings</vt:lpstr>
      <vt:lpstr>2_기본 디자인</vt:lpstr>
      <vt:lpstr>4_기본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Extra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scpapa</dc:creator>
  <cp:lastModifiedBy>Registered User</cp:lastModifiedBy>
  <cp:revision>2586</cp:revision>
  <cp:lastPrinted>2014-08-25T00:50:11Z</cp:lastPrinted>
  <dcterms:created xsi:type="dcterms:W3CDTF">2008-02-25T05:52:30Z</dcterms:created>
  <dcterms:modified xsi:type="dcterms:W3CDTF">2015-02-27T01:49:08Z</dcterms:modified>
</cp:coreProperties>
</file>